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 id="2147483730" r:id="rId5"/>
  </p:sldMasterIdLst>
  <p:notesMasterIdLst>
    <p:notesMasterId r:id="rId40"/>
  </p:notesMasterIdLst>
  <p:sldIdLst>
    <p:sldId id="261" r:id="rId6"/>
    <p:sldId id="324" r:id="rId7"/>
    <p:sldId id="426" r:id="rId8"/>
    <p:sldId id="353" r:id="rId9"/>
    <p:sldId id="392" r:id="rId10"/>
    <p:sldId id="365" r:id="rId11"/>
    <p:sldId id="378" r:id="rId12"/>
    <p:sldId id="428" r:id="rId13"/>
    <p:sldId id="429" r:id="rId14"/>
    <p:sldId id="430" r:id="rId15"/>
    <p:sldId id="431" r:id="rId16"/>
    <p:sldId id="373" r:id="rId17"/>
    <p:sldId id="427" r:id="rId18"/>
    <p:sldId id="408" r:id="rId19"/>
    <p:sldId id="371" r:id="rId20"/>
    <p:sldId id="405" r:id="rId21"/>
    <p:sldId id="316" r:id="rId22"/>
    <p:sldId id="290" r:id="rId23"/>
    <p:sldId id="691" r:id="rId24"/>
    <p:sldId id="306" r:id="rId25"/>
    <p:sldId id="692" r:id="rId26"/>
    <p:sldId id="688" r:id="rId27"/>
    <p:sldId id="276" r:id="rId28"/>
    <p:sldId id="257" r:id="rId29"/>
    <p:sldId id="1211" r:id="rId30"/>
    <p:sldId id="1199" r:id="rId31"/>
    <p:sldId id="1239" r:id="rId32"/>
    <p:sldId id="1241" r:id="rId33"/>
    <p:sldId id="1243" r:id="rId34"/>
    <p:sldId id="1242" r:id="rId35"/>
    <p:sldId id="1245" r:id="rId36"/>
    <p:sldId id="265" r:id="rId37"/>
    <p:sldId id="1246" r:id="rId38"/>
    <p:sldId id="121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981E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D2A171-60D9-4B14-BFDD-3C801DE32437}" v="9" dt="2023-07-26T06:37:15.904"/>
    <p1510:client id="{4B3BCCB7-FDB9-4D7E-B16E-AB9ED276ED21}" v="3" dt="2023-07-26T22:19:37.547"/>
    <p1510:client id="{9307AC5B-943C-4D06-9EEB-9FA5F6029468}" v="4" dt="2023-07-27T01:02:54.8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75" autoAdjust="0"/>
    <p:restoredTop sz="88776" autoAdjust="0"/>
  </p:normalViewPr>
  <p:slideViewPr>
    <p:cSldViewPr>
      <p:cViewPr varScale="1">
        <p:scale>
          <a:sx n="58" d="100"/>
          <a:sy n="58" d="100"/>
        </p:scale>
        <p:origin x="1992" y="66"/>
      </p:cViewPr>
      <p:guideLst>
        <p:guide orient="horz" pos="2160"/>
        <p:guide pos="2880"/>
      </p:guideLst>
    </p:cSldViewPr>
  </p:slideViewPr>
  <p:outlineViewPr>
    <p:cViewPr>
      <p:scale>
        <a:sx n="33" d="100"/>
        <a:sy n="33" d="100"/>
      </p:scale>
      <p:origin x="0" y="-11488"/>
    </p:cViewPr>
  </p:outlineViewPr>
  <p:notesTextViewPr>
    <p:cViewPr>
      <p:scale>
        <a:sx n="1" d="1"/>
        <a:sy n="1" d="1"/>
      </p:scale>
      <p:origin x="0" y="0"/>
    </p:cViewPr>
  </p:notesTextViewPr>
  <p:notesViewPr>
    <p:cSldViewPr>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dirty="0"/>
              <a:t>Percent with Comorbid Chronic Pain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 with Comorbid Chronic Pain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Opioid Use Disorder</c:v>
                </c:pt>
                <c:pt idx="1">
                  <c:v>Sedative Use Disorder</c:v>
                </c:pt>
                <c:pt idx="2">
                  <c:v>Cannabis Use Disorder</c:v>
                </c:pt>
                <c:pt idx="3">
                  <c:v>Alcohol Use Disorder</c:v>
                </c:pt>
                <c:pt idx="4">
                  <c:v>Tobacco Use Disorder</c:v>
                </c:pt>
              </c:strCache>
            </c:strRef>
          </c:cat>
          <c:val>
            <c:numRef>
              <c:f>Sheet1!$B$2:$B$6</c:f>
              <c:numCache>
                <c:formatCode>General</c:formatCode>
                <c:ptCount val="5"/>
                <c:pt idx="0">
                  <c:v>75</c:v>
                </c:pt>
                <c:pt idx="1">
                  <c:v>72</c:v>
                </c:pt>
                <c:pt idx="2">
                  <c:v>64</c:v>
                </c:pt>
                <c:pt idx="3">
                  <c:v>59</c:v>
                </c:pt>
                <c:pt idx="4">
                  <c:v>59</c:v>
                </c:pt>
              </c:numCache>
            </c:numRef>
          </c:val>
          <c:extLst>
            <c:ext xmlns:c16="http://schemas.microsoft.com/office/drawing/2014/chart" uri="{C3380CC4-5D6E-409C-BE32-E72D297353CC}">
              <c16:uniqueId val="{00000000-A106-4BFF-BFCC-33E5FDC50512}"/>
            </c:ext>
          </c:extLst>
        </c:ser>
        <c:dLbls>
          <c:dLblPos val="outEnd"/>
          <c:showLegendKey val="0"/>
          <c:showVal val="1"/>
          <c:showCatName val="0"/>
          <c:showSerName val="0"/>
          <c:showPercent val="0"/>
          <c:showBubbleSize val="0"/>
        </c:dLbls>
        <c:gapWidth val="182"/>
        <c:axId val="1990283247"/>
        <c:axId val="488301407"/>
      </c:barChart>
      <c:catAx>
        <c:axId val="19902832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88301407"/>
        <c:crosses val="autoZero"/>
        <c:auto val="1"/>
        <c:lblAlgn val="ctr"/>
        <c:lblOffset val="100"/>
        <c:noMultiLvlLbl val="0"/>
      </c:catAx>
      <c:valAx>
        <c:axId val="48830140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90283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A939F5-A572-46F5-873F-9F5B78EF5CE2}" type="doc">
      <dgm:prSet loTypeId="urn:microsoft.com/office/officeart/2005/8/layout/gear1" loCatId="cycle" qsTypeId="urn:microsoft.com/office/officeart/2005/8/quickstyle/simple1" qsCatId="simple" csTypeId="urn:microsoft.com/office/officeart/2005/8/colors/accent0_1" csCatId="mainScheme" phldr="1"/>
      <dgm:spPr/>
    </dgm:pt>
    <dgm:pt modelId="{6E83699D-C95B-4513-8AF6-13D7B8EB4C7A}">
      <dgm:prSet phldrT="[Text]"/>
      <dgm:spPr/>
      <dgm:t>
        <a:bodyPr/>
        <a:lstStyle/>
        <a:p>
          <a:r>
            <a:rPr lang="en-US"/>
            <a:t>about</a:t>
          </a:r>
        </a:p>
      </dgm:t>
    </dgm:pt>
    <dgm:pt modelId="{5767E88B-BCF2-427F-BAB1-4EC9A383E86F}" type="parTrans" cxnId="{B6682B73-E059-4636-983C-1201D1343DA3}">
      <dgm:prSet/>
      <dgm:spPr/>
      <dgm:t>
        <a:bodyPr/>
        <a:lstStyle/>
        <a:p>
          <a:endParaRPr lang="en-US"/>
        </a:p>
      </dgm:t>
    </dgm:pt>
    <dgm:pt modelId="{1D34D5A8-D8EF-4BC8-99D1-B31F77D691C1}" type="sibTrans" cxnId="{B6682B73-E059-4636-983C-1201D1343DA3}">
      <dgm:prSet/>
      <dgm:spPr/>
      <dgm:t>
        <a:bodyPr/>
        <a:lstStyle/>
        <a:p>
          <a:endParaRPr lang="en-US"/>
        </a:p>
      </dgm:t>
    </dgm:pt>
    <dgm:pt modelId="{FC9DC8F3-5382-4AFD-B60D-A0DF75252680}">
      <dgm:prSet phldrT="[Text]"/>
      <dgm:spPr/>
      <dgm:t>
        <a:bodyPr/>
        <a:lstStyle/>
        <a:p>
          <a:r>
            <a:rPr lang="en-US"/>
            <a:t>from</a:t>
          </a:r>
        </a:p>
      </dgm:t>
    </dgm:pt>
    <dgm:pt modelId="{85ADD076-C1CF-4E51-9436-794C0AD54142}" type="parTrans" cxnId="{5B80F4CD-335F-4C45-93FF-ACF28677B46C}">
      <dgm:prSet/>
      <dgm:spPr/>
      <dgm:t>
        <a:bodyPr/>
        <a:lstStyle/>
        <a:p>
          <a:endParaRPr lang="en-US"/>
        </a:p>
      </dgm:t>
    </dgm:pt>
    <dgm:pt modelId="{FDF08C43-7E15-4EA6-BE35-4E71A436A5C7}" type="sibTrans" cxnId="{5B80F4CD-335F-4C45-93FF-ACF28677B46C}">
      <dgm:prSet/>
      <dgm:spPr/>
      <dgm:t>
        <a:bodyPr/>
        <a:lstStyle/>
        <a:p>
          <a:endParaRPr lang="en-US"/>
        </a:p>
      </dgm:t>
    </dgm:pt>
    <dgm:pt modelId="{F60621F7-843E-422A-8753-F0E140F80F30}">
      <dgm:prSet phldrT="[Text]"/>
      <dgm:spPr/>
      <dgm:t>
        <a:bodyPr/>
        <a:lstStyle/>
        <a:p>
          <a:r>
            <a:rPr lang="en-US"/>
            <a:t>with</a:t>
          </a:r>
        </a:p>
      </dgm:t>
    </dgm:pt>
    <dgm:pt modelId="{E286A76E-5266-48F6-870E-07A570A228F9}" type="parTrans" cxnId="{16385BB3-E928-431C-A6DC-A4BB0791F178}">
      <dgm:prSet/>
      <dgm:spPr/>
      <dgm:t>
        <a:bodyPr/>
        <a:lstStyle/>
        <a:p>
          <a:endParaRPr lang="en-US"/>
        </a:p>
      </dgm:t>
    </dgm:pt>
    <dgm:pt modelId="{27CEEE30-44AC-42C3-B84D-FC2161753BAB}" type="sibTrans" cxnId="{16385BB3-E928-431C-A6DC-A4BB0791F178}">
      <dgm:prSet/>
      <dgm:spPr/>
      <dgm:t>
        <a:bodyPr/>
        <a:lstStyle/>
        <a:p>
          <a:endParaRPr lang="en-US"/>
        </a:p>
      </dgm:t>
    </dgm:pt>
    <dgm:pt modelId="{26488E53-0C60-4E85-95A0-8E35A4FA4F96}" type="pres">
      <dgm:prSet presAssocID="{92A939F5-A572-46F5-873F-9F5B78EF5CE2}" presName="composite" presStyleCnt="0">
        <dgm:presLayoutVars>
          <dgm:chMax val="3"/>
          <dgm:animLvl val="lvl"/>
          <dgm:resizeHandles val="exact"/>
        </dgm:presLayoutVars>
      </dgm:prSet>
      <dgm:spPr/>
    </dgm:pt>
    <dgm:pt modelId="{9CE14686-90E2-4346-806F-40A951D4C23F}" type="pres">
      <dgm:prSet presAssocID="{6E83699D-C95B-4513-8AF6-13D7B8EB4C7A}" presName="gear1" presStyleLbl="node1" presStyleIdx="0" presStyleCnt="3">
        <dgm:presLayoutVars>
          <dgm:chMax val="1"/>
          <dgm:bulletEnabled val="1"/>
        </dgm:presLayoutVars>
      </dgm:prSet>
      <dgm:spPr/>
    </dgm:pt>
    <dgm:pt modelId="{84496984-0E07-4A51-9AD7-4A9071890937}" type="pres">
      <dgm:prSet presAssocID="{6E83699D-C95B-4513-8AF6-13D7B8EB4C7A}" presName="gear1srcNode" presStyleLbl="node1" presStyleIdx="0" presStyleCnt="3"/>
      <dgm:spPr/>
    </dgm:pt>
    <dgm:pt modelId="{82F3DDAF-C88C-4F28-A9EF-6A70BF1D5712}" type="pres">
      <dgm:prSet presAssocID="{6E83699D-C95B-4513-8AF6-13D7B8EB4C7A}" presName="gear1dstNode" presStyleLbl="node1" presStyleIdx="0" presStyleCnt="3"/>
      <dgm:spPr/>
    </dgm:pt>
    <dgm:pt modelId="{E40A65A6-EABD-4D2B-B7A3-A682AC2A0FAD}" type="pres">
      <dgm:prSet presAssocID="{FC9DC8F3-5382-4AFD-B60D-A0DF75252680}" presName="gear2" presStyleLbl="node1" presStyleIdx="1" presStyleCnt="3">
        <dgm:presLayoutVars>
          <dgm:chMax val="1"/>
          <dgm:bulletEnabled val="1"/>
        </dgm:presLayoutVars>
      </dgm:prSet>
      <dgm:spPr/>
    </dgm:pt>
    <dgm:pt modelId="{A4AA439B-A17A-4FEE-81E9-F98722F84C9C}" type="pres">
      <dgm:prSet presAssocID="{FC9DC8F3-5382-4AFD-B60D-A0DF75252680}" presName="gear2srcNode" presStyleLbl="node1" presStyleIdx="1" presStyleCnt="3"/>
      <dgm:spPr/>
    </dgm:pt>
    <dgm:pt modelId="{369312D1-E42D-4A9C-A098-ED798CF80695}" type="pres">
      <dgm:prSet presAssocID="{FC9DC8F3-5382-4AFD-B60D-A0DF75252680}" presName="gear2dstNode" presStyleLbl="node1" presStyleIdx="1" presStyleCnt="3"/>
      <dgm:spPr/>
    </dgm:pt>
    <dgm:pt modelId="{3B9BC6A2-C515-4D34-BE4F-FFACDCF46AA1}" type="pres">
      <dgm:prSet presAssocID="{F60621F7-843E-422A-8753-F0E140F80F30}" presName="gear3" presStyleLbl="node1" presStyleIdx="2" presStyleCnt="3"/>
      <dgm:spPr/>
    </dgm:pt>
    <dgm:pt modelId="{D57E1A9A-1E6C-4254-B1FB-AD52858C2E3B}" type="pres">
      <dgm:prSet presAssocID="{F60621F7-843E-422A-8753-F0E140F80F30}" presName="gear3tx" presStyleLbl="node1" presStyleIdx="2" presStyleCnt="3">
        <dgm:presLayoutVars>
          <dgm:chMax val="1"/>
          <dgm:bulletEnabled val="1"/>
        </dgm:presLayoutVars>
      </dgm:prSet>
      <dgm:spPr/>
    </dgm:pt>
    <dgm:pt modelId="{64BFF94D-2F70-421D-A278-06BEAC96BDC8}" type="pres">
      <dgm:prSet presAssocID="{F60621F7-843E-422A-8753-F0E140F80F30}" presName="gear3srcNode" presStyleLbl="node1" presStyleIdx="2" presStyleCnt="3"/>
      <dgm:spPr/>
    </dgm:pt>
    <dgm:pt modelId="{1E7D8BD7-D495-4ECE-93F4-715E98F0B293}" type="pres">
      <dgm:prSet presAssocID="{F60621F7-843E-422A-8753-F0E140F80F30}" presName="gear3dstNode" presStyleLbl="node1" presStyleIdx="2" presStyleCnt="3"/>
      <dgm:spPr/>
    </dgm:pt>
    <dgm:pt modelId="{1CFA0A9D-2D2E-4092-932A-15CFD3A885DE}" type="pres">
      <dgm:prSet presAssocID="{1D34D5A8-D8EF-4BC8-99D1-B31F77D691C1}" presName="connector1" presStyleLbl="sibTrans2D1" presStyleIdx="0" presStyleCnt="3"/>
      <dgm:spPr/>
    </dgm:pt>
    <dgm:pt modelId="{BAEE42C5-B645-4E83-B8D4-210D01E59A29}" type="pres">
      <dgm:prSet presAssocID="{FDF08C43-7E15-4EA6-BE35-4E71A436A5C7}" presName="connector2" presStyleLbl="sibTrans2D1" presStyleIdx="1" presStyleCnt="3"/>
      <dgm:spPr/>
    </dgm:pt>
    <dgm:pt modelId="{7DA4626B-6214-49F2-8186-5979766F314E}" type="pres">
      <dgm:prSet presAssocID="{27CEEE30-44AC-42C3-B84D-FC2161753BAB}" presName="connector3" presStyleLbl="sibTrans2D1" presStyleIdx="2" presStyleCnt="3"/>
      <dgm:spPr/>
    </dgm:pt>
  </dgm:ptLst>
  <dgm:cxnLst>
    <dgm:cxn modelId="{2015DB12-6890-426C-BEE8-8FBCDF8BFC2A}" type="presOf" srcId="{FC9DC8F3-5382-4AFD-B60D-A0DF75252680}" destId="{A4AA439B-A17A-4FEE-81E9-F98722F84C9C}" srcOrd="1" destOrd="0" presId="urn:microsoft.com/office/officeart/2005/8/layout/gear1"/>
    <dgm:cxn modelId="{4E569E1C-B150-40BA-AC53-71FB6FBFBFF2}" type="presOf" srcId="{6E83699D-C95B-4513-8AF6-13D7B8EB4C7A}" destId="{82F3DDAF-C88C-4F28-A9EF-6A70BF1D5712}" srcOrd="2" destOrd="0" presId="urn:microsoft.com/office/officeart/2005/8/layout/gear1"/>
    <dgm:cxn modelId="{14D8AE21-C37B-444D-A9AE-C79EBBD56568}" type="presOf" srcId="{1D34D5A8-D8EF-4BC8-99D1-B31F77D691C1}" destId="{1CFA0A9D-2D2E-4092-932A-15CFD3A885DE}" srcOrd="0" destOrd="0" presId="urn:microsoft.com/office/officeart/2005/8/layout/gear1"/>
    <dgm:cxn modelId="{4A55D724-4089-4B39-BF1C-BFD58A714876}" type="presOf" srcId="{6E83699D-C95B-4513-8AF6-13D7B8EB4C7A}" destId="{9CE14686-90E2-4346-806F-40A951D4C23F}" srcOrd="0" destOrd="0" presId="urn:microsoft.com/office/officeart/2005/8/layout/gear1"/>
    <dgm:cxn modelId="{1D77595E-BC31-4747-822F-BDC80439614A}" type="presOf" srcId="{27CEEE30-44AC-42C3-B84D-FC2161753BAB}" destId="{7DA4626B-6214-49F2-8186-5979766F314E}" srcOrd="0" destOrd="0" presId="urn:microsoft.com/office/officeart/2005/8/layout/gear1"/>
    <dgm:cxn modelId="{32FE2263-04CB-4F2F-A43D-A524870CE965}" type="presOf" srcId="{F60621F7-843E-422A-8753-F0E140F80F30}" destId="{1E7D8BD7-D495-4ECE-93F4-715E98F0B293}" srcOrd="3" destOrd="0" presId="urn:microsoft.com/office/officeart/2005/8/layout/gear1"/>
    <dgm:cxn modelId="{5AE46F64-1249-4B69-B0E5-0D2F74FDC71F}" type="presOf" srcId="{F60621F7-843E-422A-8753-F0E140F80F30}" destId="{D57E1A9A-1E6C-4254-B1FB-AD52858C2E3B}" srcOrd="1" destOrd="0" presId="urn:microsoft.com/office/officeart/2005/8/layout/gear1"/>
    <dgm:cxn modelId="{5DE36468-0080-4844-9CBF-DB739D4748E9}" type="presOf" srcId="{F60621F7-843E-422A-8753-F0E140F80F30}" destId="{3B9BC6A2-C515-4D34-BE4F-FFACDCF46AA1}" srcOrd="0" destOrd="0" presId="urn:microsoft.com/office/officeart/2005/8/layout/gear1"/>
    <dgm:cxn modelId="{70D99768-1051-4E0F-AF41-4C4D83E666F2}" type="presOf" srcId="{92A939F5-A572-46F5-873F-9F5B78EF5CE2}" destId="{26488E53-0C60-4E85-95A0-8E35A4FA4F96}" srcOrd="0" destOrd="0" presId="urn:microsoft.com/office/officeart/2005/8/layout/gear1"/>
    <dgm:cxn modelId="{DA2D366A-EF31-4CC7-9C70-9DA287305E81}" type="presOf" srcId="{FC9DC8F3-5382-4AFD-B60D-A0DF75252680}" destId="{E40A65A6-EABD-4D2B-B7A3-A682AC2A0FAD}" srcOrd="0" destOrd="0" presId="urn:microsoft.com/office/officeart/2005/8/layout/gear1"/>
    <dgm:cxn modelId="{B029776E-443E-4A68-9E72-BD8983EE3D02}" type="presOf" srcId="{6E83699D-C95B-4513-8AF6-13D7B8EB4C7A}" destId="{84496984-0E07-4A51-9AD7-4A9071890937}" srcOrd="1" destOrd="0" presId="urn:microsoft.com/office/officeart/2005/8/layout/gear1"/>
    <dgm:cxn modelId="{CD935C4F-7F96-4CCD-9925-DB8CA5ADCB2F}" type="presOf" srcId="{FDF08C43-7E15-4EA6-BE35-4E71A436A5C7}" destId="{BAEE42C5-B645-4E83-B8D4-210D01E59A29}" srcOrd="0" destOrd="0" presId="urn:microsoft.com/office/officeart/2005/8/layout/gear1"/>
    <dgm:cxn modelId="{B6682B73-E059-4636-983C-1201D1343DA3}" srcId="{92A939F5-A572-46F5-873F-9F5B78EF5CE2}" destId="{6E83699D-C95B-4513-8AF6-13D7B8EB4C7A}" srcOrd="0" destOrd="0" parTransId="{5767E88B-BCF2-427F-BAB1-4EC9A383E86F}" sibTransId="{1D34D5A8-D8EF-4BC8-99D1-B31F77D691C1}"/>
    <dgm:cxn modelId="{84658D88-5EA3-4479-9508-DC7D64923EB7}" type="presOf" srcId="{FC9DC8F3-5382-4AFD-B60D-A0DF75252680}" destId="{369312D1-E42D-4A9C-A098-ED798CF80695}" srcOrd="2" destOrd="0" presId="urn:microsoft.com/office/officeart/2005/8/layout/gear1"/>
    <dgm:cxn modelId="{16385BB3-E928-431C-A6DC-A4BB0791F178}" srcId="{92A939F5-A572-46F5-873F-9F5B78EF5CE2}" destId="{F60621F7-843E-422A-8753-F0E140F80F30}" srcOrd="2" destOrd="0" parTransId="{E286A76E-5266-48F6-870E-07A570A228F9}" sibTransId="{27CEEE30-44AC-42C3-B84D-FC2161753BAB}"/>
    <dgm:cxn modelId="{0F418CB9-7B20-4B3B-B99C-4C4B8D930327}" type="presOf" srcId="{F60621F7-843E-422A-8753-F0E140F80F30}" destId="{64BFF94D-2F70-421D-A278-06BEAC96BDC8}" srcOrd="2" destOrd="0" presId="urn:microsoft.com/office/officeart/2005/8/layout/gear1"/>
    <dgm:cxn modelId="{5B80F4CD-335F-4C45-93FF-ACF28677B46C}" srcId="{92A939F5-A572-46F5-873F-9F5B78EF5CE2}" destId="{FC9DC8F3-5382-4AFD-B60D-A0DF75252680}" srcOrd="1" destOrd="0" parTransId="{85ADD076-C1CF-4E51-9436-794C0AD54142}" sibTransId="{FDF08C43-7E15-4EA6-BE35-4E71A436A5C7}"/>
    <dgm:cxn modelId="{E5013DC8-61E2-499C-8AAA-3672931BE9E6}" type="presParOf" srcId="{26488E53-0C60-4E85-95A0-8E35A4FA4F96}" destId="{9CE14686-90E2-4346-806F-40A951D4C23F}" srcOrd="0" destOrd="0" presId="urn:microsoft.com/office/officeart/2005/8/layout/gear1"/>
    <dgm:cxn modelId="{7BF9A35E-9EBF-4CAD-B8B9-EAE1AF66FE9D}" type="presParOf" srcId="{26488E53-0C60-4E85-95A0-8E35A4FA4F96}" destId="{84496984-0E07-4A51-9AD7-4A9071890937}" srcOrd="1" destOrd="0" presId="urn:microsoft.com/office/officeart/2005/8/layout/gear1"/>
    <dgm:cxn modelId="{925A5E41-5BBA-481C-BD5F-ACF64A5EF6A4}" type="presParOf" srcId="{26488E53-0C60-4E85-95A0-8E35A4FA4F96}" destId="{82F3DDAF-C88C-4F28-A9EF-6A70BF1D5712}" srcOrd="2" destOrd="0" presId="urn:microsoft.com/office/officeart/2005/8/layout/gear1"/>
    <dgm:cxn modelId="{7F26E76E-996A-4D0E-BB2C-44242435DE5B}" type="presParOf" srcId="{26488E53-0C60-4E85-95A0-8E35A4FA4F96}" destId="{E40A65A6-EABD-4D2B-B7A3-A682AC2A0FAD}" srcOrd="3" destOrd="0" presId="urn:microsoft.com/office/officeart/2005/8/layout/gear1"/>
    <dgm:cxn modelId="{61A59778-DF4B-477B-BDA4-A8009C68D4E3}" type="presParOf" srcId="{26488E53-0C60-4E85-95A0-8E35A4FA4F96}" destId="{A4AA439B-A17A-4FEE-81E9-F98722F84C9C}" srcOrd="4" destOrd="0" presId="urn:microsoft.com/office/officeart/2005/8/layout/gear1"/>
    <dgm:cxn modelId="{0DF47E24-D734-406B-8A0D-01912D3F8EDF}" type="presParOf" srcId="{26488E53-0C60-4E85-95A0-8E35A4FA4F96}" destId="{369312D1-E42D-4A9C-A098-ED798CF80695}" srcOrd="5" destOrd="0" presId="urn:microsoft.com/office/officeart/2005/8/layout/gear1"/>
    <dgm:cxn modelId="{657018D7-33BB-4AAA-A77A-CBD7F1F8C5A6}" type="presParOf" srcId="{26488E53-0C60-4E85-95A0-8E35A4FA4F96}" destId="{3B9BC6A2-C515-4D34-BE4F-FFACDCF46AA1}" srcOrd="6" destOrd="0" presId="urn:microsoft.com/office/officeart/2005/8/layout/gear1"/>
    <dgm:cxn modelId="{E8F24E6F-655E-46CB-AD1B-ACB18E5C24D0}" type="presParOf" srcId="{26488E53-0C60-4E85-95A0-8E35A4FA4F96}" destId="{D57E1A9A-1E6C-4254-B1FB-AD52858C2E3B}" srcOrd="7" destOrd="0" presId="urn:microsoft.com/office/officeart/2005/8/layout/gear1"/>
    <dgm:cxn modelId="{3C799CEE-DF11-4B9B-A822-68F541563564}" type="presParOf" srcId="{26488E53-0C60-4E85-95A0-8E35A4FA4F96}" destId="{64BFF94D-2F70-421D-A278-06BEAC96BDC8}" srcOrd="8" destOrd="0" presId="urn:microsoft.com/office/officeart/2005/8/layout/gear1"/>
    <dgm:cxn modelId="{3147949E-1C25-4006-BDA9-1EBD3ABB1EC1}" type="presParOf" srcId="{26488E53-0C60-4E85-95A0-8E35A4FA4F96}" destId="{1E7D8BD7-D495-4ECE-93F4-715E98F0B293}" srcOrd="9" destOrd="0" presId="urn:microsoft.com/office/officeart/2005/8/layout/gear1"/>
    <dgm:cxn modelId="{42B1B581-5E2F-444C-B0C8-F42C225BC9DE}" type="presParOf" srcId="{26488E53-0C60-4E85-95A0-8E35A4FA4F96}" destId="{1CFA0A9D-2D2E-4092-932A-15CFD3A885DE}" srcOrd="10" destOrd="0" presId="urn:microsoft.com/office/officeart/2005/8/layout/gear1"/>
    <dgm:cxn modelId="{563B40D0-9301-4D11-A11F-4DEE0EFC3644}" type="presParOf" srcId="{26488E53-0C60-4E85-95A0-8E35A4FA4F96}" destId="{BAEE42C5-B645-4E83-B8D4-210D01E59A29}" srcOrd="11" destOrd="0" presId="urn:microsoft.com/office/officeart/2005/8/layout/gear1"/>
    <dgm:cxn modelId="{AD94683D-993A-49BD-8708-83C8B553F347}" type="presParOf" srcId="{26488E53-0C60-4E85-95A0-8E35A4FA4F96}" destId="{7DA4626B-6214-49F2-8186-5979766F314E}"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1B20A6-5D36-4855-BC5F-1392D8DF19AA}"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US"/>
        </a:p>
      </dgm:t>
    </dgm:pt>
    <dgm:pt modelId="{ACC7D86E-F7EB-4866-9380-FE6064FDAB92}">
      <dgm:prSet custT="1"/>
      <dgm:spPr>
        <a:xfrm>
          <a:off x="0" y="655802"/>
          <a:ext cx="6343650" cy="1380307"/>
        </a:xfrm>
        <a:prstGeom prst="roundRect">
          <a:avLst/>
        </a:prstGeom>
        <a:solidFill>
          <a:srgbClr val="981E32"/>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latin typeface="Arial"/>
              <a:ea typeface="+mn-ea"/>
              <a:cs typeface="+mn-cs"/>
            </a:rPr>
            <a:t>Rates of developing Opioid Use Disorder in adults taking opioids for chronic pain is estimated at 8%-12%.</a:t>
          </a:r>
        </a:p>
        <a:p>
          <a:pPr marL="0" lvl="0" defTabSz="1022350">
            <a:lnSpc>
              <a:spcPct val="90000"/>
            </a:lnSpc>
            <a:spcBef>
              <a:spcPct val="0"/>
            </a:spcBef>
            <a:spcAft>
              <a:spcPct val="35000"/>
            </a:spcAft>
            <a:buNone/>
          </a:pPr>
          <a:endParaRPr lang="en-US" sz="1800" dirty="0">
            <a:latin typeface="Arial"/>
            <a:ea typeface="+mn-ea"/>
            <a:cs typeface="+mn-cs"/>
          </a:endParaRPr>
        </a:p>
      </dgm:t>
    </dgm:pt>
    <dgm:pt modelId="{D1B76EA4-9C73-495E-B6D4-C3B9AD5C2C52}" type="parTrans" cxnId="{4BE62B3F-8D19-4F4F-97E5-73657BBBEF49}">
      <dgm:prSet/>
      <dgm:spPr/>
      <dgm:t>
        <a:bodyPr/>
        <a:lstStyle/>
        <a:p>
          <a:endParaRPr lang="en-US"/>
        </a:p>
      </dgm:t>
    </dgm:pt>
    <dgm:pt modelId="{6FD2DDCB-643D-4AA2-81B3-FBE35E637B81}" type="sibTrans" cxnId="{4BE62B3F-8D19-4F4F-97E5-73657BBBEF49}">
      <dgm:prSet/>
      <dgm:spPr/>
      <dgm:t>
        <a:bodyPr/>
        <a:lstStyle/>
        <a:p>
          <a:endParaRPr lang="en-US"/>
        </a:p>
      </dgm:t>
    </dgm:pt>
    <dgm:pt modelId="{29448363-8AC5-4DDD-9D14-649A2E2D2618}">
      <dgm:prSet custT="1"/>
      <dgm:spPr>
        <a:xfrm>
          <a:off x="0" y="2110990"/>
          <a:ext cx="6343650" cy="1380307"/>
        </a:xfrm>
        <a:prstGeom prst="roundRect">
          <a:avLst/>
        </a:prstGeom>
        <a:solidFill>
          <a:srgbClr val="981E32"/>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latin typeface="Arial"/>
              <a:ea typeface="+mn-ea"/>
              <a:cs typeface="+mn-cs"/>
            </a:rPr>
            <a:t>As many as 26% of people with chronic pain exhibit misuse patterns that can be a precursor to Opioid Use Disorder. </a:t>
          </a:r>
        </a:p>
        <a:p>
          <a:pPr marL="0" lvl="0" defTabSz="1022350">
            <a:lnSpc>
              <a:spcPct val="90000"/>
            </a:lnSpc>
            <a:spcBef>
              <a:spcPct val="0"/>
            </a:spcBef>
            <a:spcAft>
              <a:spcPct val="35000"/>
            </a:spcAft>
            <a:buNone/>
          </a:pPr>
          <a:endParaRPr lang="en-US" sz="2400" dirty="0">
            <a:latin typeface="Arial"/>
            <a:ea typeface="+mn-ea"/>
            <a:cs typeface="+mn-cs"/>
          </a:endParaRPr>
        </a:p>
      </dgm:t>
    </dgm:pt>
    <dgm:pt modelId="{493AD697-774F-4537-874B-CE66113F6FAD}" type="parTrans" cxnId="{4DC18265-DA46-4875-8325-E535FF3FE98A}">
      <dgm:prSet/>
      <dgm:spPr/>
      <dgm:t>
        <a:bodyPr/>
        <a:lstStyle/>
        <a:p>
          <a:endParaRPr lang="en-US"/>
        </a:p>
      </dgm:t>
    </dgm:pt>
    <dgm:pt modelId="{7D58E96B-CE81-4C20-966A-28F539EE025E}" type="sibTrans" cxnId="{4DC18265-DA46-4875-8325-E535FF3FE98A}">
      <dgm:prSet/>
      <dgm:spPr/>
      <dgm:t>
        <a:bodyPr/>
        <a:lstStyle/>
        <a:p>
          <a:endParaRPr lang="en-US"/>
        </a:p>
      </dgm:t>
    </dgm:pt>
    <dgm:pt modelId="{63DED8EE-F569-4A62-9018-5CA289AAF31C}">
      <dgm:prSet custT="1"/>
      <dgm:spPr>
        <a:solidFill>
          <a:srgbClr val="981E32"/>
        </a:solidFill>
      </dgm:spPr>
      <dgm:t>
        <a:bodyPr/>
        <a:lstStyle/>
        <a:p>
          <a:pPr>
            <a:buNone/>
          </a:pPr>
          <a:r>
            <a:rPr lang="en-US" sz="2400" dirty="0">
              <a:latin typeface="Arial"/>
              <a:ea typeface="+mn-ea"/>
              <a:cs typeface="+mn-cs"/>
            </a:rPr>
            <a:t>About 60-80% of adults with Opioid Use Disorder have comorbid chronic pain.</a:t>
          </a:r>
        </a:p>
      </dgm:t>
    </dgm:pt>
    <dgm:pt modelId="{E41B4F78-2D43-4960-B7F0-DE4419AD1C9E}" type="parTrans" cxnId="{7B031CBB-66F1-4FFD-8176-8DB0224057B0}">
      <dgm:prSet/>
      <dgm:spPr/>
      <dgm:t>
        <a:bodyPr/>
        <a:lstStyle/>
        <a:p>
          <a:endParaRPr lang="en-US"/>
        </a:p>
      </dgm:t>
    </dgm:pt>
    <dgm:pt modelId="{6C7700CB-410E-4C8F-AF93-3714F3DFB25D}" type="sibTrans" cxnId="{7B031CBB-66F1-4FFD-8176-8DB0224057B0}">
      <dgm:prSet/>
      <dgm:spPr/>
      <dgm:t>
        <a:bodyPr/>
        <a:lstStyle/>
        <a:p>
          <a:endParaRPr lang="en-US"/>
        </a:p>
      </dgm:t>
    </dgm:pt>
    <dgm:pt modelId="{83A0AF9F-0B50-49BD-AC09-1B3C84BEB0CB}" type="pres">
      <dgm:prSet presAssocID="{4F1B20A6-5D36-4855-BC5F-1392D8DF19AA}" presName="linear" presStyleCnt="0">
        <dgm:presLayoutVars>
          <dgm:animLvl val="lvl"/>
          <dgm:resizeHandles val="exact"/>
        </dgm:presLayoutVars>
      </dgm:prSet>
      <dgm:spPr/>
    </dgm:pt>
    <dgm:pt modelId="{AB7F23E7-7043-4BFD-A7F6-49E83E3AB69C}" type="pres">
      <dgm:prSet presAssocID="{ACC7D86E-F7EB-4866-9380-FE6064FDAB92}" presName="parentText" presStyleLbl="node1" presStyleIdx="0" presStyleCnt="3" custScaleY="164796">
        <dgm:presLayoutVars>
          <dgm:chMax val="0"/>
          <dgm:bulletEnabled val="1"/>
        </dgm:presLayoutVars>
      </dgm:prSet>
      <dgm:spPr/>
    </dgm:pt>
    <dgm:pt modelId="{87681FBE-5BA3-4511-8AC7-43A27A0C15E7}" type="pres">
      <dgm:prSet presAssocID="{6FD2DDCB-643D-4AA2-81B3-FBE35E637B81}" presName="spacer" presStyleCnt="0"/>
      <dgm:spPr/>
    </dgm:pt>
    <dgm:pt modelId="{47214674-B633-41DB-9662-E8F088545C77}" type="pres">
      <dgm:prSet presAssocID="{29448363-8AC5-4DDD-9D14-649A2E2D2618}" presName="parentText" presStyleLbl="node1" presStyleIdx="1" presStyleCnt="3" custScaleY="156917">
        <dgm:presLayoutVars>
          <dgm:chMax val="0"/>
          <dgm:bulletEnabled val="1"/>
        </dgm:presLayoutVars>
      </dgm:prSet>
      <dgm:spPr/>
    </dgm:pt>
    <dgm:pt modelId="{65EB38F2-69C5-4E11-B66B-D68CF59BCB12}" type="pres">
      <dgm:prSet presAssocID="{7D58E96B-CE81-4C20-966A-28F539EE025E}" presName="spacer" presStyleCnt="0"/>
      <dgm:spPr/>
    </dgm:pt>
    <dgm:pt modelId="{9DB9F462-564A-492E-8052-FDF92A6EFD1F}" type="pres">
      <dgm:prSet presAssocID="{63DED8EE-F569-4A62-9018-5CA289AAF31C}" presName="parentText" presStyleLbl="node1" presStyleIdx="2" presStyleCnt="3" custLinFactY="9378" custLinFactNeighborX="1318" custLinFactNeighborY="100000">
        <dgm:presLayoutVars>
          <dgm:chMax val="0"/>
          <dgm:bulletEnabled val="1"/>
        </dgm:presLayoutVars>
      </dgm:prSet>
      <dgm:spPr/>
    </dgm:pt>
  </dgm:ptLst>
  <dgm:cxnLst>
    <dgm:cxn modelId="{4BE62B3F-8D19-4F4F-97E5-73657BBBEF49}" srcId="{4F1B20A6-5D36-4855-BC5F-1392D8DF19AA}" destId="{ACC7D86E-F7EB-4866-9380-FE6064FDAB92}" srcOrd="0" destOrd="0" parTransId="{D1B76EA4-9C73-495E-B6D4-C3B9AD5C2C52}" sibTransId="{6FD2DDCB-643D-4AA2-81B3-FBE35E637B81}"/>
    <dgm:cxn modelId="{4DC18265-DA46-4875-8325-E535FF3FE98A}" srcId="{4F1B20A6-5D36-4855-BC5F-1392D8DF19AA}" destId="{29448363-8AC5-4DDD-9D14-649A2E2D2618}" srcOrd="1" destOrd="0" parTransId="{493AD697-774F-4537-874B-CE66113F6FAD}" sibTransId="{7D58E96B-CE81-4C20-966A-28F539EE025E}"/>
    <dgm:cxn modelId="{50CF6E58-7786-4F9F-B180-029DBCED8B56}" type="presOf" srcId="{63DED8EE-F569-4A62-9018-5CA289AAF31C}" destId="{9DB9F462-564A-492E-8052-FDF92A6EFD1F}" srcOrd="0" destOrd="0" presId="urn:microsoft.com/office/officeart/2005/8/layout/vList2"/>
    <dgm:cxn modelId="{63C72B79-9290-4959-A8AA-4D9D7B0E1B90}" type="presOf" srcId="{4F1B20A6-5D36-4855-BC5F-1392D8DF19AA}" destId="{83A0AF9F-0B50-49BD-AC09-1B3C84BEB0CB}" srcOrd="0" destOrd="0" presId="urn:microsoft.com/office/officeart/2005/8/layout/vList2"/>
    <dgm:cxn modelId="{FB99157F-03BD-4D1E-86BB-44F6099C8EBA}" type="presOf" srcId="{29448363-8AC5-4DDD-9D14-649A2E2D2618}" destId="{47214674-B633-41DB-9662-E8F088545C77}" srcOrd="0" destOrd="0" presId="urn:microsoft.com/office/officeart/2005/8/layout/vList2"/>
    <dgm:cxn modelId="{E9E477B0-B316-4557-9147-15B95B2AEA96}" type="presOf" srcId="{ACC7D86E-F7EB-4866-9380-FE6064FDAB92}" destId="{AB7F23E7-7043-4BFD-A7F6-49E83E3AB69C}" srcOrd="0" destOrd="0" presId="urn:microsoft.com/office/officeart/2005/8/layout/vList2"/>
    <dgm:cxn modelId="{7B031CBB-66F1-4FFD-8176-8DB0224057B0}" srcId="{4F1B20A6-5D36-4855-BC5F-1392D8DF19AA}" destId="{63DED8EE-F569-4A62-9018-5CA289AAF31C}" srcOrd="2" destOrd="0" parTransId="{E41B4F78-2D43-4960-B7F0-DE4419AD1C9E}" sibTransId="{6C7700CB-410E-4C8F-AF93-3714F3DFB25D}"/>
    <dgm:cxn modelId="{AE1AE5D6-E070-4C24-B348-059035D99B0C}" type="presParOf" srcId="{83A0AF9F-0B50-49BD-AC09-1B3C84BEB0CB}" destId="{AB7F23E7-7043-4BFD-A7F6-49E83E3AB69C}" srcOrd="0" destOrd="0" presId="urn:microsoft.com/office/officeart/2005/8/layout/vList2"/>
    <dgm:cxn modelId="{C6EB6196-7901-4075-AF4F-6C050A31CC88}" type="presParOf" srcId="{83A0AF9F-0B50-49BD-AC09-1B3C84BEB0CB}" destId="{87681FBE-5BA3-4511-8AC7-43A27A0C15E7}" srcOrd="1" destOrd="0" presId="urn:microsoft.com/office/officeart/2005/8/layout/vList2"/>
    <dgm:cxn modelId="{B4014883-59FC-4B35-A9E4-56046D73ADF0}" type="presParOf" srcId="{83A0AF9F-0B50-49BD-AC09-1B3C84BEB0CB}" destId="{47214674-B633-41DB-9662-E8F088545C77}" srcOrd="2" destOrd="0" presId="urn:microsoft.com/office/officeart/2005/8/layout/vList2"/>
    <dgm:cxn modelId="{F1809283-EFD6-490C-896E-CA7925CC7075}" type="presParOf" srcId="{83A0AF9F-0B50-49BD-AC09-1B3C84BEB0CB}" destId="{65EB38F2-69C5-4E11-B66B-D68CF59BCB12}" srcOrd="3" destOrd="0" presId="urn:microsoft.com/office/officeart/2005/8/layout/vList2"/>
    <dgm:cxn modelId="{7202454A-6252-40AA-916E-D172F664E31D}" type="presParOf" srcId="{83A0AF9F-0B50-49BD-AC09-1B3C84BEB0CB}" destId="{9DB9F462-564A-492E-8052-FDF92A6EFD1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14686-90E2-4346-806F-40A951D4C23F}">
      <dsp:nvSpPr>
        <dsp:cNvPr id="0" name=""/>
        <dsp:cNvSpPr/>
      </dsp:nvSpPr>
      <dsp:spPr>
        <a:xfrm>
          <a:off x="711037" y="758828"/>
          <a:ext cx="869046" cy="869046"/>
        </a:xfrm>
        <a:prstGeom prst="gear9">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about</a:t>
          </a:r>
        </a:p>
      </dsp:txBody>
      <dsp:txXfrm>
        <a:off x="885754" y="962398"/>
        <a:ext cx="519612" cy="446707"/>
      </dsp:txXfrm>
    </dsp:sp>
    <dsp:sp modelId="{E40A65A6-EABD-4D2B-B7A3-A682AC2A0FAD}">
      <dsp:nvSpPr>
        <dsp:cNvPr id="0" name=""/>
        <dsp:cNvSpPr/>
      </dsp:nvSpPr>
      <dsp:spPr>
        <a:xfrm>
          <a:off x="205410" y="553417"/>
          <a:ext cx="632033" cy="632033"/>
        </a:xfrm>
        <a:prstGeom prst="gear6">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from</a:t>
          </a:r>
        </a:p>
      </dsp:txBody>
      <dsp:txXfrm>
        <a:off x="364526" y="713495"/>
        <a:ext cx="313801" cy="311877"/>
      </dsp:txXfrm>
    </dsp:sp>
    <dsp:sp modelId="{3B9BC6A2-C515-4D34-BE4F-FFACDCF46AA1}">
      <dsp:nvSpPr>
        <dsp:cNvPr id="0" name=""/>
        <dsp:cNvSpPr/>
      </dsp:nvSpPr>
      <dsp:spPr>
        <a:xfrm rot="20700000">
          <a:off x="559414" y="117379"/>
          <a:ext cx="619263" cy="619263"/>
        </a:xfrm>
        <a:prstGeom prst="gear6">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with</a:t>
          </a:r>
        </a:p>
      </dsp:txBody>
      <dsp:txXfrm rot="-20700000">
        <a:off x="695236" y="253201"/>
        <a:ext cx="347618" cy="347618"/>
      </dsp:txXfrm>
    </dsp:sp>
    <dsp:sp modelId="{1CFA0A9D-2D2E-4092-932A-15CFD3A885DE}">
      <dsp:nvSpPr>
        <dsp:cNvPr id="0" name=""/>
        <dsp:cNvSpPr/>
      </dsp:nvSpPr>
      <dsp:spPr>
        <a:xfrm>
          <a:off x="618966" y="641334"/>
          <a:ext cx="1112379" cy="1112379"/>
        </a:xfrm>
        <a:prstGeom prst="circularArrow">
          <a:avLst>
            <a:gd name="adj1" fmla="val 4687"/>
            <a:gd name="adj2" fmla="val 299029"/>
            <a:gd name="adj3" fmla="val 2381611"/>
            <a:gd name="adj4" fmla="val 16189714"/>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EE42C5-B645-4E83-B8D4-210D01E59A29}">
      <dsp:nvSpPr>
        <dsp:cNvPr id="0" name=""/>
        <dsp:cNvSpPr/>
      </dsp:nvSpPr>
      <dsp:spPr>
        <a:xfrm>
          <a:off x="93478" y="424791"/>
          <a:ext cx="808212" cy="808212"/>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A4626B-6214-49F2-8186-5979766F314E}">
      <dsp:nvSpPr>
        <dsp:cNvPr id="0" name=""/>
        <dsp:cNvSpPr/>
      </dsp:nvSpPr>
      <dsp:spPr>
        <a:xfrm>
          <a:off x="416172" y="-7043"/>
          <a:ext cx="871416" cy="871416"/>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F23E7-7043-4BFD-A7F6-49E83E3AB69C}">
      <dsp:nvSpPr>
        <dsp:cNvPr id="0" name=""/>
        <dsp:cNvSpPr/>
      </dsp:nvSpPr>
      <dsp:spPr>
        <a:xfrm>
          <a:off x="0" y="105000"/>
          <a:ext cx="5029586" cy="1812426"/>
        </a:xfrm>
        <a:prstGeom prst="roundRect">
          <a:avLst/>
        </a:prstGeom>
        <a:solidFill>
          <a:srgbClr val="981E3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400" kern="1200" dirty="0">
              <a:latin typeface="Arial"/>
              <a:ea typeface="+mn-ea"/>
              <a:cs typeface="+mn-cs"/>
            </a:rPr>
            <a:t>Rates of developing Opioid Use Disorder in adults taking opioids for chronic pain is estimated at 8%-12%.</a:t>
          </a:r>
        </a:p>
        <a:p>
          <a:pPr marL="0" lvl="0" algn="l" defTabSz="1022350">
            <a:lnSpc>
              <a:spcPct val="90000"/>
            </a:lnSpc>
            <a:spcBef>
              <a:spcPct val="0"/>
            </a:spcBef>
            <a:spcAft>
              <a:spcPct val="35000"/>
            </a:spcAft>
            <a:buNone/>
          </a:pPr>
          <a:endParaRPr lang="en-US" sz="1800" kern="1200" dirty="0">
            <a:latin typeface="Arial"/>
            <a:ea typeface="+mn-ea"/>
            <a:cs typeface="+mn-cs"/>
          </a:endParaRPr>
        </a:p>
      </dsp:txBody>
      <dsp:txXfrm>
        <a:off x="88475" y="193475"/>
        <a:ext cx="4852636" cy="1635476"/>
      </dsp:txXfrm>
    </dsp:sp>
    <dsp:sp modelId="{47214674-B633-41DB-9662-E8F088545C77}">
      <dsp:nvSpPr>
        <dsp:cNvPr id="0" name=""/>
        <dsp:cNvSpPr/>
      </dsp:nvSpPr>
      <dsp:spPr>
        <a:xfrm>
          <a:off x="0" y="1931826"/>
          <a:ext cx="5029586" cy="1725773"/>
        </a:xfrm>
        <a:prstGeom prst="roundRect">
          <a:avLst/>
        </a:prstGeom>
        <a:solidFill>
          <a:srgbClr val="981E3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400" kern="1200" dirty="0">
              <a:latin typeface="Arial"/>
              <a:ea typeface="+mn-ea"/>
              <a:cs typeface="+mn-cs"/>
            </a:rPr>
            <a:t>As many as 26% of people with chronic pain exhibit misuse patterns that can be a precursor to Opioid Use Disorder. </a:t>
          </a:r>
        </a:p>
        <a:p>
          <a:pPr marL="0" lvl="0" algn="l" defTabSz="1022350">
            <a:lnSpc>
              <a:spcPct val="90000"/>
            </a:lnSpc>
            <a:spcBef>
              <a:spcPct val="0"/>
            </a:spcBef>
            <a:spcAft>
              <a:spcPct val="35000"/>
            </a:spcAft>
            <a:buNone/>
          </a:pPr>
          <a:endParaRPr lang="en-US" sz="2400" kern="1200" dirty="0">
            <a:latin typeface="Arial"/>
            <a:ea typeface="+mn-ea"/>
            <a:cs typeface="+mn-cs"/>
          </a:endParaRPr>
        </a:p>
      </dsp:txBody>
      <dsp:txXfrm>
        <a:off x="84245" y="2016071"/>
        <a:ext cx="4861096" cy="1557283"/>
      </dsp:txXfrm>
    </dsp:sp>
    <dsp:sp modelId="{9DB9F462-564A-492E-8052-FDF92A6EFD1F}">
      <dsp:nvSpPr>
        <dsp:cNvPr id="0" name=""/>
        <dsp:cNvSpPr/>
      </dsp:nvSpPr>
      <dsp:spPr>
        <a:xfrm>
          <a:off x="0" y="3777000"/>
          <a:ext cx="5029586" cy="1099800"/>
        </a:xfrm>
        <a:prstGeom prst="roundRect">
          <a:avLst/>
        </a:prstGeom>
        <a:solidFill>
          <a:srgbClr val="981E3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a:ea typeface="+mn-ea"/>
              <a:cs typeface="+mn-cs"/>
            </a:rPr>
            <a:t>About 60-80% of adults with Opioid Use Disorder have comorbid chronic pain.</a:t>
          </a:r>
        </a:p>
      </dsp:txBody>
      <dsp:txXfrm>
        <a:off x="53688" y="3830688"/>
        <a:ext cx="4922210" cy="992424"/>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4A223E-1A60-4857-8B5A-0A26CDFBBCA3}" type="datetimeFigureOut">
              <a:rPr lang="en-US" smtClean="0"/>
              <a:t>8/10/2023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533008-4983-41AC-8F1E-1B1BDED19EAF}" type="slidenum">
              <a:rPr lang="en-US" smtClean="0"/>
              <a:t>‹#›</a:t>
            </a:fld>
            <a:endParaRPr lang="en-US"/>
          </a:p>
        </p:txBody>
      </p:sp>
    </p:spTree>
    <p:extLst>
      <p:ext uri="{BB962C8B-B14F-4D97-AF65-F5344CB8AC3E}">
        <p14:creationId xmlns:p14="http://schemas.microsoft.com/office/powerpoint/2010/main" val="3798712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x.doi.org/10.15585/mmwr.mm6928a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dc.gov/pregnancy/opioids/data.html"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samhsa.gov/data/sites/default/files/report_2724/ShortReport-2724.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F083D3-F5C3-3A4C-88FE-7E3A7F86032C}" type="slidenum">
              <a:rPr lang="en-US" smtClean="0"/>
              <a:t>1</a:t>
            </a:fld>
            <a:endParaRPr lang="en-US"/>
          </a:p>
        </p:txBody>
      </p:sp>
    </p:spTree>
    <p:extLst>
      <p:ext uri="{BB962C8B-B14F-4D97-AF65-F5344CB8AC3E}">
        <p14:creationId xmlns:p14="http://schemas.microsoft.com/office/powerpoint/2010/main" val="2625775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533008-4983-41AC-8F1E-1B1BDED19EAF}" type="slidenum">
              <a:rPr lang="en-US" smtClean="0"/>
              <a:t>14</a:t>
            </a:fld>
            <a:endParaRPr lang="en-US"/>
          </a:p>
        </p:txBody>
      </p:sp>
    </p:spTree>
    <p:extLst>
      <p:ext uri="{BB962C8B-B14F-4D97-AF65-F5344CB8AC3E}">
        <p14:creationId xmlns:p14="http://schemas.microsoft.com/office/powerpoint/2010/main" val="827310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533008-4983-41AC-8F1E-1B1BDED19EAF}" type="slidenum">
              <a:rPr lang="en-US" smtClean="0"/>
              <a:t>15</a:t>
            </a:fld>
            <a:endParaRPr lang="en-US"/>
          </a:p>
        </p:txBody>
      </p:sp>
    </p:spTree>
    <p:extLst>
      <p:ext uri="{BB962C8B-B14F-4D97-AF65-F5344CB8AC3E}">
        <p14:creationId xmlns:p14="http://schemas.microsoft.com/office/powerpoint/2010/main" val="282276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533008-4983-41AC-8F1E-1B1BDED19EAF}" type="slidenum">
              <a:rPr lang="en-US" smtClean="0"/>
              <a:t>16</a:t>
            </a:fld>
            <a:endParaRPr lang="en-US"/>
          </a:p>
        </p:txBody>
      </p:sp>
    </p:spTree>
    <p:extLst>
      <p:ext uri="{BB962C8B-B14F-4D97-AF65-F5344CB8AC3E}">
        <p14:creationId xmlns:p14="http://schemas.microsoft.com/office/powerpoint/2010/main" val="4286247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99F2E0-D881-414A-B309-6AAB950A3803}" type="slidenum">
              <a:rPr lang="en-US" smtClean="0"/>
              <a:t>17</a:t>
            </a:fld>
            <a:endParaRPr lang="en-US"/>
          </a:p>
        </p:txBody>
      </p:sp>
    </p:spTree>
    <p:extLst>
      <p:ext uri="{BB962C8B-B14F-4D97-AF65-F5344CB8AC3E}">
        <p14:creationId xmlns:p14="http://schemas.microsoft.com/office/powerpoint/2010/main" val="3619258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read acronyms CDC, HRSA, and SAMHSA</a:t>
            </a:r>
          </a:p>
        </p:txBody>
      </p:sp>
      <p:sp>
        <p:nvSpPr>
          <p:cNvPr id="4" name="Slide Number Placeholder 3"/>
          <p:cNvSpPr>
            <a:spLocks noGrp="1"/>
          </p:cNvSpPr>
          <p:nvPr>
            <p:ph type="sldNum" sz="quarter" idx="5"/>
          </p:nvPr>
        </p:nvSpPr>
        <p:spPr/>
        <p:txBody>
          <a:bodyPr/>
          <a:lstStyle/>
          <a:p>
            <a:fld id="{2299F2E0-D881-414A-B309-6AAB950A3803}" type="slidenum">
              <a:rPr lang="en-US" smtClean="0"/>
              <a:t>18</a:t>
            </a:fld>
            <a:endParaRPr lang="en-US"/>
          </a:p>
        </p:txBody>
      </p:sp>
    </p:spTree>
    <p:extLst>
      <p:ext uri="{BB962C8B-B14F-4D97-AF65-F5344CB8AC3E}">
        <p14:creationId xmlns:p14="http://schemas.microsoft.com/office/powerpoint/2010/main" val="3147441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1" u="none" strike="noStrike" baseline="0" dirty="0">
                <a:latin typeface="Arial" panose="020B0604020202020204" pitchFamily="34" charset="0"/>
              </a:rPr>
              <a:t>WHO definition: </a:t>
            </a:r>
            <a:r>
              <a:rPr lang="en-US" sz="1800" b="0" i="0" u="none" strike="noStrike" baseline="0" dirty="0">
                <a:latin typeface="Arial" panose="020B0604020202020204" pitchFamily="34" charset="0"/>
              </a:rPr>
              <a:t>“IPE occurs when two or more professions learn with, about, and from each other to enable effective collaboration and improve health outcomes.” </a:t>
            </a:r>
          </a:p>
          <a:p>
            <a:endParaRPr lang="en-US" dirty="0"/>
          </a:p>
          <a:p>
            <a:r>
              <a:rPr lang="en-US" dirty="0"/>
              <a:t>IPE is not:</a:t>
            </a:r>
          </a:p>
          <a:p>
            <a:pPr marL="171450" indent="-171450">
              <a:buFontTx/>
              <a:buChar char="-"/>
            </a:pPr>
            <a:r>
              <a:rPr lang="en-US" dirty="0"/>
              <a:t>Students from different professions in the same lecture learning about the same topic.</a:t>
            </a:r>
          </a:p>
          <a:p>
            <a:pPr marL="171450" indent="-171450">
              <a:buFontTx/>
              <a:buChar char="-"/>
            </a:pPr>
            <a:r>
              <a:rPr lang="en-US" dirty="0"/>
              <a:t>Having guest lecturers from different professions within a single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299F2E0-D881-414A-B309-6AAB950A3803}" type="slidenum">
              <a:rPr lang="en-US" smtClean="0"/>
              <a:t>19</a:t>
            </a:fld>
            <a:endParaRPr lang="en-US"/>
          </a:p>
        </p:txBody>
      </p:sp>
    </p:spTree>
    <p:extLst>
      <p:ext uri="{BB962C8B-B14F-4D97-AF65-F5344CB8AC3E}">
        <p14:creationId xmlns:p14="http://schemas.microsoft.com/office/powerpoint/2010/main" val="1793135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99F2E0-D881-414A-B309-6AAB950A3803}" type="slidenum">
              <a:rPr lang="en-US" smtClean="0"/>
              <a:t>20</a:t>
            </a:fld>
            <a:endParaRPr lang="en-US"/>
          </a:p>
        </p:txBody>
      </p:sp>
    </p:spTree>
    <p:extLst>
      <p:ext uri="{BB962C8B-B14F-4D97-AF65-F5344CB8AC3E}">
        <p14:creationId xmlns:p14="http://schemas.microsoft.com/office/powerpoint/2010/main" val="1630103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299F2E0-D881-414A-B309-6AAB950A3803}" type="slidenum">
              <a:rPr lang="en-US" smtClean="0"/>
              <a:t>21</a:t>
            </a:fld>
            <a:endParaRPr lang="en-US"/>
          </a:p>
        </p:txBody>
      </p:sp>
    </p:spTree>
    <p:extLst>
      <p:ext uri="{BB962C8B-B14F-4D97-AF65-F5344CB8AC3E}">
        <p14:creationId xmlns:p14="http://schemas.microsoft.com/office/powerpoint/2010/main" val="1563481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part of an interprofessional team representing many health professions including medicine, pharmacy, nursing, and social work.</a:t>
            </a:r>
          </a:p>
        </p:txBody>
      </p:sp>
      <p:sp>
        <p:nvSpPr>
          <p:cNvPr id="4" name="Slide Number Placeholder 3"/>
          <p:cNvSpPr>
            <a:spLocks noGrp="1"/>
          </p:cNvSpPr>
          <p:nvPr>
            <p:ph type="sldNum" sz="quarter" idx="5"/>
          </p:nvPr>
        </p:nvSpPr>
        <p:spPr/>
        <p:txBody>
          <a:bodyPr/>
          <a:lstStyle/>
          <a:p>
            <a:fld id="{2299F2E0-D881-414A-B309-6AAB950A3803}" type="slidenum">
              <a:rPr lang="en-US" smtClean="0"/>
              <a:t>23</a:t>
            </a:fld>
            <a:endParaRPr lang="en-US"/>
          </a:p>
        </p:txBody>
      </p:sp>
    </p:spTree>
    <p:extLst>
      <p:ext uri="{BB962C8B-B14F-4D97-AF65-F5344CB8AC3E}">
        <p14:creationId xmlns:p14="http://schemas.microsoft.com/office/powerpoint/2010/main" val="324451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dirty="0">
                <a:solidFill>
                  <a:schemeClr val="tx1"/>
                </a:solidFill>
                <a:latin typeface="+mn-lt"/>
                <a:ea typeface="Calibri" panose="020F0502020204030204" pitchFamily="34" charset="0"/>
                <a:cs typeface="Calibri" panose="020F0502020204030204" pitchFamily="34" charset="0"/>
              </a:rPr>
              <a:t>Most (&gt;50%) U.S. adults with a Substance Use Disorder (alcohol, tobacco, cannabis, sedatives, opioids) have a comorbid chronic pain condition. </a:t>
            </a:r>
          </a:p>
          <a:p>
            <a:pPr marL="342900" indent="-342900">
              <a:buFont typeface="Arial" panose="020B0604020202020204" pitchFamily="34" charset="0"/>
              <a:buChar char="•"/>
            </a:pPr>
            <a:r>
              <a:rPr lang="en-US" sz="1200" dirty="0">
                <a:solidFill>
                  <a:schemeClr val="tx1"/>
                </a:solidFill>
                <a:latin typeface="+mn-lt"/>
              </a:rPr>
              <a:t>People with SUD may have limited access to pain management treatment</a:t>
            </a:r>
          </a:p>
          <a:p>
            <a:pPr marL="342900" indent="-342900">
              <a:buFont typeface="Arial" panose="020B0604020202020204" pitchFamily="34" charset="0"/>
              <a:buChar char="•"/>
            </a:pPr>
            <a:r>
              <a:rPr lang="en-US" sz="1200" dirty="0">
                <a:solidFill>
                  <a:schemeClr val="tx1"/>
                </a:solidFill>
                <a:latin typeface="+mn-lt"/>
              </a:rPr>
              <a:t>High need for non-pharmacologic options. </a:t>
            </a:r>
          </a:p>
          <a:p>
            <a:pPr marL="342900" indent="-342900">
              <a:buFont typeface="Arial" panose="020B0604020202020204" pitchFamily="34" charset="0"/>
              <a:buChar char="•"/>
            </a:pPr>
            <a:r>
              <a:rPr lang="en-US" sz="1200" dirty="0">
                <a:solidFill>
                  <a:schemeClr val="tx1"/>
                </a:solidFill>
                <a:latin typeface="+mn-lt"/>
              </a:rPr>
              <a:t>Pain is underappreciated as a trigger for substance use</a:t>
            </a:r>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8166A6BD-F945-4802-8DFE-75903F1C4920}" type="slidenum">
              <a:rPr lang="en-US" smtClean="0"/>
              <a:t>25</a:t>
            </a:fld>
            <a:endParaRPr lang="en-US"/>
          </a:p>
        </p:txBody>
      </p:sp>
    </p:spTree>
    <p:extLst>
      <p:ext uri="{BB962C8B-B14F-4D97-AF65-F5344CB8AC3E}">
        <p14:creationId xmlns:p14="http://schemas.microsoft.com/office/powerpoint/2010/main" val="30447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533008-4983-41AC-8F1E-1B1BDED19EAF}" type="slidenum">
              <a:rPr lang="en-US" smtClean="0"/>
              <a:t>2</a:t>
            </a:fld>
            <a:endParaRPr lang="en-US"/>
          </a:p>
        </p:txBody>
      </p:sp>
    </p:spTree>
    <p:extLst>
      <p:ext uri="{BB962C8B-B14F-4D97-AF65-F5344CB8AC3E}">
        <p14:creationId xmlns:p14="http://schemas.microsoft.com/office/powerpoint/2010/main" val="4273749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62" lvl="1" indent="0" defTabSz="514325">
              <a:spcBef>
                <a:spcPts val="281"/>
              </a:spcBef>
              <a:buNone/>
              <a:defRPr/>
            </a:pPr>
            <a:r>
              <a:rPr lang="en-US" sz="3100" dirty="0"/>
              <a:t>Misuse is often explained by pain. What increases risk for OUD?</a:t>
            </a:r>
          </a:p>
          <a:p>
            <a:pPr marL="564052" lvl="2" indent="-128582" defTabSz="514325">
              <a:spcBef>
                <a:spcPts val="281"/>
              </a:spcBef>
              <a:defRPr/>
            </a:pPr>
            <a:r>
              <a:rPr lang="en-US" sz="2800" dirty="0"/>
              <a:t>increased opioid dose, genetics, psychiatric disorders, younger age, social/family environments, childhood trauma</a:t>
            </a:r>
            <a:r>
              <a:rPr lang="en-US" sz="2800" i="1" dirty="0"/>
              <a:t>   </a:t>
            </a:r>
          </a:p>
          <a:p>
            <a:pPr marL="171450" indent="-171450">
              <a:lnSpc>
                <a:spcPct val="90000"/>
              </a:lnSpc>
              <a:spcBef>
                <a:spcPts val="1000"/>
              </a:spcBef>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85CEC689-B63F-4B6D-AF6D-31DA368AC821}" type="slidenum">
              <a:rPr lang="en-US" smtClean="0"/>
              <a:t>26</a:t>
            </a:fld>
            <a:endParaRPr lang="en-US"/>
          </a:p>
        </p:txBody>
      </p:sp>
    </p:spTree>
    <p:extLst>
      <p:ext uri="{BB962C8B-B14F-4D97-AF65-F5344CB8AC3E}">
        <p14:creationId xmlns:p14="http://schemas.microsoft.com/office/powerpoint/2010/main" val="3718915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projects described are included in state and local plans to address pain management and reduce substance use harms</a:t>
            </a:r>
          </a:p>
        </p:txBody>
      </p:sp>
      <p:sp>
        <p:nvSpPr>
          <p:cNvPr id="4" name="Slide Number Placeholder 3"/>
          <p:cNvSpPr>
            <a:spLocks noGrp="1"/>
          </p:cNvSpPr>
          <p:nvPr>
            <p:ph type="sldNum" sz="quarter" idx="5"/>
          </p:nvPr>
        </p:nvSpPr>
        <p:spPr/>
        <p:txBody>
          <a:bodyPr/>
          <a:lstStyle/>
          <a:p>
            <a:fld id="{8166A6BD-F945-4802-8DFE-75903F1C4920}" type="slidenum">
              <a:rPr lang="en-US" smtClean="0"/>
              <a:t>27</a:t>
            </a:fld>
            <a:endParaRPr lang="en-US"/>
          </a:p>
        </p:txBody>
      </p:sp>
    </p:spTree>
    <p:extLst>
      <p:ext uri="{BB962C8B-B14F-4D97-AF65-F5344CB8AC3E}">
        <p14:creationId xmlns:p14="http://schemas.microsoft.com/office/powerpoint/2010/main" val="2334869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66A6BD-F945-4802-8DFE-75903F1C4920}" type="slidenum">
              <a:rPr lang="en-US" smtClean="0"/>
              <a:t>29</a:t>
            </a:fld>
            <a:endParaRPr lang="en-US"/>
          </a:p>
        </p:txBody>
      </p:sp>
    </p:spTree>
    <p:extLst>
      <p:ext uri="{BB962C8B-B14F-4D97-AF65-F5344CB8AC3E}">
        <p14:creationId xmlns:p14="http://schemas.microsoft.com/office/powerpoint/2010/main" val="2698943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solidFill>
                  <a:schemeClr val="tx1"/>
                </a:solidFill>
                <a:effectLst/>
                <a:latin typeface="Arial"/>
                <a:ea typeface="Times New Roman" panose="02020603050405020304" pitchFamily="18" charset="0"/>
                <a:cs typeface="Arial"/>
              </a:rPr>
              <a:t>Significant challenges/barriers </a:t>
            </a: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to care:</a:t>
            </a:r>
            <a:endParaRPr lang="en-US" dirty="0">
              <a:solidFill>
                <a:schemeClr val="tx1"/>
              </a:solidFill>
              <a:latin typeface="Calibri" panose="020F0502020204030204" pitchFamily="34" charset="0"/>
              <a:cs typeface="Calibri" panose="020F0502020204030204" pitchFamily="34" charset="0"/>
            </a:endParaRPr>
          </a:p>
          <a:p>
            <a:pPr lvl="1"/>
            <a:endParaRPr lang="en-US"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lvl="1"/>
            <a:r>
              <a:rPr lang="en-US" sz="3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Service access</a:t>
            </a:r>
          </a:p>
          <a:p>
            <a:pPr lvl="2"/>
            <a:r>
              <a:rPr lang="en-US"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Unavailable s</a:t>
            </a:r>
            <a:r>
              <a:rPr lang="en-US"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upport groups, pain education, pain psychologist</a:t>
            </a:r>
          </a:p>
          <a:p>
            <a:pPr lvl="2"/>
            <a:r>
              <a:rPr lang="en-US"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N</a:t>
            </a:r>
            <a:r>
              <a:rPr lang="en-US" sz="2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ot knowing where to find services</a:t>
            </a:r>
          </a:p>
          <a:p>
            <a:pPr lvl="2"/>
            <a:r>
              <a:rPr lang="en-US" sz="2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a:r>
            <a:r>
              <a:rPr lang="en-US"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igh cost of services</a:t>
            </a:r>
          </a:p>
          <a:p>
            <a:pPr lvl="2"/>
            <a:r>
              <a:rPr lang="en-US"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Inadequate </a:t>
            </a:r>
            <a:r>
              <a:rPr lang="en-US"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care coordination</a:t>
            </a:r>
          </a:p>
          <a:p>
            <a:pPr lvl="2"/>
            <a:r>
              <a:rPr lang="en-US"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Prescription opioid management </a:t>
            </a:r>
          </a:p>
          <a:p>
            <a:pPr lvl="2"/>
            <a:endParaRPr lang="en-US" sz="2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lvl="1"/>
            <a:r>
              <a:rPr lang="en-US" sz="3200" dirty="0">
                <a:solidFill>
                  <a:schemeClr val="tx1"/>
                </a:solidFill>
                <a:latin typeface="Calibri" panose="020F0502020204030204" pitchFamily="34" charset="0"/>
                <a:ea typeface="Times New Roman" panose="02020603050405020304" pitchFamily="18" charset="0"/>
                <a:cs typeface="Calibri" panose="020F0502020204030204" pitchFamily="34" charset="0"/>
              </a:rPr>
              <a:t>L</a:t>
            </a:r>
            <a:r>
              <a:rPr lang="en-US" sz="3200" dirty="0">
                <a:solidFill>
                  <a:schemeClr val="tx1"/>
                </a:solidFill>
                <a:latin typeface="Calibri" panose="020F0502020204030204" pitchFamily="34" charset="0"/>
                <a:ea typeface="Calibri" panose="020F0502020204030204" pitchFamily="34" charset="0"/>
                <a:cs typeface="Calibri" panose="020F0502020204030204" pitchFamily="34" charset="0"/>
              </a:rPr>
              <a:t>ack of insurance funding for allopathic and complementary services </a:t>
            </a:r>
            <a:r>
              <a:rPr lang="en-US" sz="3200"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p>
          <a:p>
            <a:pPr lvl="2"/>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Massage, acupuncture, physical therapy</a:t>
            </a:r>
          </a:p>
          <a:p>
            <a:pPr lvl="2"/>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Pain specialists</a:t>
            </a:r>
          </a:p>
          <a:p>
            <a:pPr lvl="2"/>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Non-opioid options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6A6BD-F945-4802-8DFE-75903F1C49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219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solidFill>
                <a:srgbClr val="A90432"/>
              </a:solidFill>
              <a:latin typeface="Arial-BoldMT"/>
            </a:endParaRPr>
          </a:p>
        </p:txBody>
      </p:sp>
      <p:sp>
        <p:nvSpPr>
          <p:cNvPr id="4" name="Slide Number Placeholder 3"/>
          <p:cNvSpPr>
            <a:spLocks noGrp="1"/>
          </p:cNvSpPr>
          <p:nvPr>
            <p:ph type="sldNum" sz="quarter" idx="5"/>
          </p:nvPr>
        </p:nvSpPr>
        <p:spPr/>
        <p:txBody>
          <a:bodyPr/>
          <a:lstStyle/>
          <a:p>
            <a:fld id="{8166A6BD-F945-4802-8DFE-75903F1C4920}" type="slidenum">
              <a:rPr lang="en-US" smtClean="0"/>
              <a:t>32</a:t>
            </a:fld>
            <a:endParaRPr lang="en-US"/>
          </a:p>
        </p:txBody>
      </p:sp>
    </p:spTree>
    <p:extLst>
      <p:ext uri="{BB962C8B-B14F-4D97-AF65-F5344CB8AC3E}">
        <p14:creationId xmlns:p14="http://schemas.microsoft.com/office/powerpoint/2010/main" val="1454171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66A6BD-F945-4802-8DFE-75903F1C4920}" type="slidenum">
              <a:rPr lang="en-US" smtClean="0"/>
              <a:t>34</a:t>
            </a:fld>
            <a:endParaRPr lang="en-US"/>
          </a:p>
        </p:txBody>
      </p:sp>
    </p:spTree>
    <p:extLst>
      <p:ext uri="{BB962C8B-B14F-4D97-AF65-F5344CB8AC3E}">
        <p14:creationId xmlns:p14="http://schemas.microsoft.com/office/powerpoint/2010/main" val="4172669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dirty="0">
                <a:solidFill>
                  <a:srgbClr val="000000"/>
                </a:solidFill>
                <a:effectLst/>
                <a:latin typeface="Calibri" panose="020F0502020204030204" pitchFamily="34" charset="0"/>
                <a:ea typeface="Times New Roman" panose="02020603050405020304" pitchFamily="18" charset="0"/>
              </a:rPr>
              <a:t>Martinez A, Allen A. A Review of nonpharmacological adjunctive treatment for postpartum women with opioid use disorder. Addict </a:t>
            </a:r>
            <a:r>
              <a:rPr lang="en-US" sz="1800" dirty="0" err="1">
                <a:solidFill>
                  <a:srgbClr val="000000"/>
                </a:solidFill>
                <a:effectLst/>
                <a:latin typeface="Calibri" panose="020F0502020204030204" pitchFamily="34" charset="0"/>
                <a:ea typeface="Times New Roman" panose="02020603050405020304" pitchFamily="18" charset="0"/>
              </a:rPr>
              <a:t>Behav</a:t>
            </a:r>
            <a:r>
              <a:rPr lang="en-US" sz="1800" dirty="0">
                <a:solidFill>
                  <a:srgbClr val="000000"/>
                </a:solidFill>
                <a:effectLst/>
                <a:latin typeface="Calibri" panose="020F0502020204030204" pitchFamily="34" charset="0"/>
                <a:ea typeface="Times New Roman" panose="02020603050405020304" pitchFamily="18" charset="0"/>
              </a:rPr>
              <a:t>. 2020 Jun;105:106323. </a:t>
            </a:r>
            <a:r>
              <a:rPr lang="en-US" sz="1800" dirty="0" err="1">
                <a:solidFill>
                  <a:srgbClr val="000000"/>
                </a:solidFill>
                <a:effectLst/>
                <a:latin typeface="Calibri" panose="020F0502020204030204" pitchFamily="34" charset="0"/>
                <a:ea typeface="Times New Roman" panose="02020603050405020304" pitchFamily="18" charset="0"/>
              </a:rPr>
              <a:t>doi</a:t>
            </a:r>
            <a:r>
              <a:rPr lang="en-US" sz="1800" dirty="0">
                <a:solidFill>
                  <a:srgbClr val="000000"/>
                </a:solidFill>
                <a:effectLst/>
                <a:latin typeface="Calibri" panose="020F0502020204030204" pitchFamily="34" charset="0"/>
                <a:ea typeface="Times New Roman" panose="02020603050405020304" pitchFamily="18" charset="0"/>
              </a:rPr>
              <a:t>: 10.1016/j.addbeh.2020.106332. </a:t>
            </a:r>
            <a:r>
              <a:rPr lang="en-US" sz="1800" dirty="0" err="1">
                <a:solidFill>
                  <a:srgbClr val="000000"/>
                </a:solidFill>
                <a:effectLst/>
                <a:latin typeface="Calibri" panose="020F0502020204030204" pitchFamily="34" charset="0"/>
                <a:ea typeface="Times New Roman" panose="02020603050405020304" pitchFamily="18" charset="0"/>
              </a:rPr>
              <a:t>Epub</a:t>
            </a:r>
            <a:r>
              <a:rPr lang="en-US" sz="1800" dirty="0">
                <a:solidFill>
                  <a:srgbClr val="000000"/>
                </a:solidFill>
                <a:effectLst/>
                <a:latin typeface="Calibri" panose="020F0502020204030204" pitchFamily="34" charset="0"/>
                <a:ea typeface="Times New Roman" panose="02020603050405020304" pitchFamily="18" charset="0"/>
              </a:rPr>
              <a:t> 2020 Jan 20. PMID: 32036191.</a:t>
            </a:r>
            <a:endParaRPr lang="en-US" sz="1800" dirty="0">
              <a:effectLst/>
              <a:latin typeface="Calibri" panose="020F0502020204030204" pitchFamily="34" charset="0"/>
              <a:ea typeface="MS PGothic" panose="020B0600070205080204" pitchFamily="34" charset="-128"/>
            </a:endParaRPr>
          </a:p>
          <a:p>
            <a:pPr marL="342900" marR="0" lvl="0" indent="-342900">
              <a:spcBef>
                <a:spcPts val="0"/>
              </a:spcBef>
              <a:spcAft>
                <a:spcPts val="0"/>
              </a:spcAft>
              <a:buFont typeface="+mj-lt"/>
              <a:buAutoNum type="arabicPeriod"/>
            </a:pPr>
            <a:r>
              <a:rPr lang="en-US" sz="1800" dirty="0">
                <a:effectLst/>
                <a:latin typeface="Calibri" panose="020F0502020204030204" pitchFamily="34" charset="0"/>
                <a:ea typeface="MS PGothic" panose="020B0600070205080204" pitchFamily="34" charset="-128"/>
              </a:rPr>
              <a:t>Ko JY, D’Angelo DV, Haight SC, et al. Vital Signs: Prescription opioid pain reliever use during pregnancy – 34 U.S. Jurisdictions, 2019. MMWR </a:t>
            </a:r>
            <a:r>
              <a:rPr lang="en-US" sz="1800" dirty="0" err="1">
                <a:effectLst/>
                <a:latin typeface="Calibri" panose="020F0502020204030204" pitchFamily="34" charset="0"/>
                <a:ea typeface="MS PGothic" panose="020B0600070205080204" pitchFamily="34" charset="-128"/>
              </a:rPr>
              <a:t>Morb</a:t>
            </a:r>
            <a:r>
              <a:rPr lang="en-US" sz="1800" dirty="0">
                <a:effectLst/>
                <a:latin typeface="Calibri" panose="020F0502020204030204" pitchFamily="34" charset="0"/>
                <a:ea typeface="MS PGothic" panose="020B0600070205080204" pitchFamily="34" charset="-128"/>
              </a:rPr>
              <a:t> Mortal </a:t>
            </a:r>
            <a:r>
              <a:rPr lang="en-US" sz="1800" dirty="0" err="1">
                <a:effectLst/>
                <a:latin typeface="Calibri" panose="020F0502020204030204" pitchFamily="34" charset="0"/>
                <a:ea typeface="MS PGothic" panose="020B0600070205080204" pitchFamily="34" charset="-128"/>
              </a:rPr>
              <a:t>Wkly</a:t>
            </a:r>
            <a:r>
              <a:rPr lang="en-US" sz="1800" dirty="0">
                <a:effectLst/>
                <a:latin typeface="Calibri" panose="020F0502020204030204" pitchFamily="34" charset="0"/>
                <a:ea typeface="MS PGothic" panose="020B0600070205080204" pitchFamily="34" charset="-128"/>
              </a:rPr>
              <a:t> Rep 2020;69:897-903. Doi: </a:t>
            </a:r>
            <a:r>
              <a:rPr lang="en-US" sz="1800" u="sng" dirty="0">
                <a:solidFill>
                  <a:srgbClr val="0563C1"/>
                </a:solidFill>
                <a:effectLst/>
                <a:latin typeface="Calibri" panose="020F0502020204030204" pitchFamily="34" charset="0"/>
                <a:ea typeface="MS PGothic" panose="020B0600070205080204" pitchFamily="34" charset="-128"/>
                <a:hlinkClick r:id="rId3"/>
              </a:rPr>
              <a:t>http://dx.doi.org/10.15585/mmwr.mm6928a1</a:t>
            </a:r>
            <a:r>
              <a:rPr lang="en-US" sz="1800" dirty="0">
                <a:effectLst/>
                <a:latin typeface="Calibri" panose="020F0502020204030204" pitchFamily="34" charset="0"/>
                <a:ea typeface="MS PGothic" panose="020B0600070205080204" pitchFamily="34" charset="-128"/>
              </a:rPr>
              <a:t>.</a:t>
            </a:r>
            <a:endParaRPr lang="en-US" sz="1800" b="1" dirty="0">
              <a:effectLst/>
              <a:latin typeface="Calibri" panose="020F0502020204030204" pitchFamily="34" charset="0"/>
              <a:ea typeface="MS PGothic" panose="020B0600070205080204" pitchFamily="34" charset="-128"/>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dirty="0">
                <a:solidFill>
                  <a:srgbClr val="000000"/>
                </a:solidFill>
                <a:effectLst/>
                <a:latin typeface="Calibri" panose="020F0502020204030204" pitchFamily="34" charset="0"/>
                <a:ea typeface="Times New Roman" panose="02020603050405020304" pitchFamily="18" charset="0"/>
              </a:rPr>
              <a:t>Martin CE, </a:t>
            </a:r>
            <a:r>
              <a:rPr lang="en-US" sz="1800" dirty="0" err="1">
                <a:solidFill>
                  <a:srgbClr val="000000"/>
                </a:solidFill>
                <a:effectLst/>
                <a:latin typeface="Calibri" panose="020F0502020204030204" pitchFamily="34" charset="0"/>
                <a:ea typeface="Times New Roman" panose="02020603050405020304" pitchFamily="18" charset="0"/>
              </a:rPr>
              <a:t>Longinaker</a:t>
            </a:r>
            <a:r>
              <a:rPr lang="en-US" sz="1800" dirty="0">
                <a:solidFill>
                  <a:srgbClr val="000000"/>
                </a:solidFill>
                <a:effectLst/>
                <a:latin typeface="Calibri" panose="020F0502020204030204" pitchFamily="34" charset="0"/>
                <a:ea typeface="Times New Roman" panose="02020603050405020304" pitchFamily="18" charset="0"/>
              </a:rPr>
              <a:t> N, </a:t>
            </a:r>
            <a:r>
              <a:rPr lang="en-US" sz="1800" dirty="0" err="1">
                <a:solidFill>
                  <a:srgbClr val="000000"/>
                </a:solidFill>
                <a:effectLst/>
                <a:latin typeface="Calibri" panose="020F0502020204030204" pitchFamily="34" charset="0"/>
                <a:ea typeface="Times New Roman" panose="02020603050405020304" pitchFamily="18" charset="0"/>
              </a:rPr>
              <a:t>Terplan</a:t>
            </a:r>
            <a:r>
              <a:rPr lang="en-US" sz="1800" dirty="0">
                <a:solidFill>
                  <a:srgbClr val="000000"/>
                </a:solidFill>
                <a:effectLst/>
                <a:latin typeface="Calibri" panose="020F0502020204030204" pitchFamily="34" charset="0"/>
                <a:ea typeface="Times New Roman" panose="02020603050405020304" pitchFamily="18" charset="0"/>
              </a:rPr>
              <a:t> M. Recent Trends in treatment admissions for prescription opioid abuse during pregnancy. J of </a:t>
            </a:r>
            <a:r>
              <a:rPr lang="en-US" sz="1800" dirty="0" err="1">
                <a:solidFill>
                  <a:srgbClr val="000000"/>
                </a:solidFill>
                <a:effectLst/>
                <a:latin typeface="Calibri" panose="020F0502020204030204" pitchFamily="34" charset="0"/>
                <a:ea typeface="Times New Roman" panose="02020603050405020304" pitchFamily="18" charset="0"/>
              </a:rPr>
              <a:t>Subst</a:t>
            </a:r>
            <a:r>
              <a:rPr lang="en-US" sz="1800" dirty="0">
                <a:solidFill>
                  <a:srgbClr val="000000"/>
                </a:solidFill>
                <a:effectLst/>
                <a:latin typeface="Calibri" panose="020F0502020204030204" pitchFamily="34" charset="0"/>
                <a:ea typeface="Times New Roman" panose="02020603050405020304" pitchFamily="18" charset="0"/>
              </a:rPr>
              <a:t> Abuse Treat. 2015;48(1):37-42.</a:t>
            </a:r>
            <a:endParaRPr lang="en-US" sz="1800" dirty="0">
              <a:effectLst/>
              <a:latin typeface="Calibri" panose="020F0502020204030204" pitchFamily="34" charset="0"/>
              <a:ea typeface="MS PGothic" panose="020B0600070205080204" pitchFamily="34" charset="-128"/>
            </a:endParaRPr>
          </a:p>
          <a:p>
            <a:pPr marL="342900" marR="0" lvl="0" indent="-342900">
              <a:spcBef>
                <a:spcPts val="0"/>
              </a:spcBef>
              <a:spcAft>
                <a:spcPts val="0"/>
              </a:spcAft>
              <a:buFont typeface="+mj-lt"/>
              <a:buAutoNum type="arabicPeriod"/>
            </a:pPr>
            <a:r>
              <a:rPr lang="en-US" sz="1800" dirty="0">
                <a:solidFill>
                  <a:srgbClr val="000000"/>
                </a:solidFill>
                <a:effectLst/>
                <a:latin typeface="Calibri" panose="020F0502020204030204" pitchFamily="34" charset="0"/>
                <a:ea typeface="Times New Roman" panose="02020603050405020304" pitchFamily="18" charset="0"/>
              </a:rPr>
              <a:t>O'Rourke-</a:t>
            </a:r>
            <a:r>
              <a:rPr lang="en-US" sz="1800" dirty="0" err="1">
                <a:solidFill>
                  <a:srgbClr val="000000"/>
                </a:solidFill>
                <a:effectLst/>
                <a:latin typeface="Calibri" panose="020F0502020204030204" pitchFamily="34" charset="0"/>
                <a:ea typeface="Times New Roman" panose="02020603050405020304" pitchFamily="18" charset="0"/>
              </a:rPr>
              <a:t>Suchoff</a:t>
            </a:r>
            <a:r>
              <a:rPr lang="en-US" sz="1800" dirty="0">
                <a:solidFill>
                  <a:srgbClr val="000000"/>
                </a:solidFill>
                <a:effectLst/>
                <a:latin typeface="Calibri" panose="020F0502020204030204" pitchFamily="34" charset="0"/>
                <a:ea typeface="Times New Roman" panose="02020603050405020304" pitchFamily="18" charset="0"/>
              </a:rPr>
              <a:t> D, Sobel L, Holland E, Perkins R, Saia K, Bell S. The labor and birth experience of women with opioid use disorder: A qualitative study. Women Birth. 2020 Nove;33(6):592-597. </a:t>
            </a:r>
            <a:r>
              <a:rPr lang="en-US" sz="1800" dirty="0" err="1">
                <a:solidFill>
                  <a:srgbClr val="000000"/>
                </a:solidFill>
                <a:effectLst/>
                <a:latin typeface="Calibri" panose="020F0502020204030204" pitchFamily="34" charset="0"/>
                <a:ea typeface="Times New Roman" panose="02020603050405020304" pitchFamily="18" charset="0"/>
              </a:rPr>
              <a:t>doi</a:t>
            </a:r>
            <a:r>
              <a:rPr lang="en-US" sz="1800" dirty="0">
                <a:solidFill>
                  <a:srgbClr val="000000"/>
                </a:solidFill>
                <a:effectLst/>
                <a:latin typeface="Calibri" panose="020F0502020204030204" pitchFamily="34" charset="0"/>
                <a:ea typeface="Times New Roman" panose="02020603050405020304" pitchFamily="18" charset="0"/>
              </a:rPr>
              <a:t>: 10.1016/j.wombi.2020.01.006. </a:t>
            </a:r>
            <a:r>
              <a:rPr lang="en-US" sz="1800" dirty="0" err="1">
                <a:solidFill>
                  <a:srgbClr val="000000"/>
                </a:solidFill>
                <a:effectLst/>
                <a:latin typeface="Calibri" panose="020F0502020204030204" pitchFamily="34" charset="0"/>
                <a:ea typeface="Times New Roman" panose="02020603050405020304" pitchFamily="18" charset="0"/>
              </a:rPr>
              <a:t>Epub</a:t>
            </a:r>
            <a:r>
              <a:rPr lang="en-US" sz="1800" dirty="0">
                <a:solidFill>
                  <a:srgbClr val="000000"/>
                </a:solidFill>
                <a:effectLst/>
                <a:latin typeface="Calibri" panose="020F0502020204030204" pitchFamily="34" charset="0"/>
                <a:ea typeface="Times New Roman" panose="02020603050405020304" pitchFamily="18" charset="0"/>
              </a:rPr>
              <a:t> 2020 Jan 25. PMID: 31987751.</a:t>
            </a:r>
            <a:endParaRPr lang="en-US" sz="1800" dirty="0">
              <a:effectLst/>
              <a:latin typeface="Calibri" panose="020F0502020204030204" pitchFamily="34" charset="0"/>
              <a:ea typeface="MS PGothic" panose="020B0600070205080204" pitchFamily="34" charset="-128"/>
            </a:endParaRPr>
          </a:p>
          <a:p>
            <a:pPr marL="342900" marR="0" lvl="0" indent="-342900">
              <a:spcBef>
                <a:spcPts val="0"/>
              </a:spcBef>
              <a:spcAft>
                <a:spcPts val="0"/>
              </a:spcAft>
              <a:buFont typeface="+mj-lt"/>
              <a:buAutoNum type="arabicPeriod"/>
            </a:pPr>
            <a:endParaRPr lang="en-US" sz="1800" dirty="0">
              <a:effectLst/>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fld id="{DF533008-4983-41AC-8F1E-1B1BDED19EAF}" type="slidenum">
              <a:rPr lang="en-US" smtClean="0"/>
              <a:t>3</a:t>
            </a:fld>
            <a:endParaRPr lang="en-US"/>
          </a:p>
        </p:txBody>
      </p:sp>
    </p:spTree>
    <p:extLst>
      <p:ext uri="{BB962C8B-B14F-4D97-AF65-F5344CB8AC3E}">
        <p14:creationId xmlns:p14="http://schemas.microsoft.com/office/powerpoint/2010/main" val="114899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457200">
              <a:spcBef>
                <a:spcPts val="0"/>
              </a:spcBef>
              <a:spcAft>
                <a:spcPts val="0"/>
              </a:spcAft>
            </a:pPr>
            <a:r>
              <a:rPr lang="en-US" sz="2800" b="0" i="0" dirty="0">
                <a:solidFill>
                  <a:srgbClr val="333333"/>
                </a:solidFill>
                <a:effectLst/>
                <a:latin typeface="Guardian TextSans Web"/>
              </a:rPr>
              <a:t>1. Hirai AH, Ko JY, Owens PL, Stocks C, Patrick SW. Neonatal Abstinence Syndrome and Maternal Opioid-Related Diagnoses in the US, 2010-2017. </a:t>
            </a:r>
            <a:r>
              <a:rPr lang="en-US" sz="2800" b="0" i="1" dirty="0">
                <a:solidFill>
                  <a:srgbClr val="333333"/>
                </a:solidFill>
                <a:effectLst/>
                <a:latin typeface="Guardian TextSans Web"/>
              </a:rPr>
              <a:t>JAMA.</a:t>
            </a:r>
            <a:r>
              <a:rPr lang="en-US" sz="2800" b="0" i="0" dirty="0">
                <a:solidFill>
                  <a:srgbClr val="333333"/>
                </a:solidFill>
                <a:effectLst/>
                <a:latin typeface="Guardian TextSans Web"/>
              </a:rPr>
              <a:t> 2021;325(2):146–155. doi:10.1001/jama.2020.24991</a:t>
            </a:r>
            <a:endParaRPr lang="en-US" sz="1800" dirty="0">
              <a:effectLst/>
              <a:latin typeface="Calibri" panose="020F0502020204030204" pitchFamily="34" charset="0"/>
              <a:ea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2. 2020 HCUP data via </a:t>
            </a:r>
            <a:r>
              <a:rPr lang="en-US" sz="1800" dirty="0">
                <a:hlinkClick r:id="rId3"/>
              </a:rPr>
              <a:t>Data and Statistics About Opioid Use During Pregnancy (cdc.gov)</a:t>
            </a:r>
            <a:endParaRPr lang="en-US" sz="1200" dirty="0">
              <a:effectLst/>
              <a:latin typeface="Calibri" panose="020F0502020204030204" pitchFamily="34" charset="0"/>
            </a:endParaRP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3. </a:t>
            </a:r>
            <a:r>
              <a:rPr lang="en-US" sz="1800" dirty="0" err="1">
                <a:effectLst/>
                <a:latin typeface="Calibri" panose="020F0502020204030204" pitchFamily="34" charset="0"/>
                <a:ea typeface="Calibri" panose="020F0502020204030204" pitchFamily="34" charset="0"/>
              </a:rPr>
              <a:t>Faherty</a:t>
            </a:r>
            <a:r>
              <a:rPr lang="en-US" sz="1800" dirty="0">
                <a:effectLst/>
                <a:latin typeface="Calibri" panose="020F0502020204030204" pitchFamily="34" charset="0"/>
                <a:ea typeface="Calibri" panose="020F0502020204030204" pitchFamily="34" charset="0"/>
              </a:rPr>
              <a:t> L.J., </a:t>
            </a:r>
            <a:r>
              <a:rPr lang="en-US" sz="1800" dirty="0" err="1">
                <a:effectLst/>
                <a:latin typeface="Calibri" panose="020F0502020204030204" pitchFamily="34" charset="0"/>
                <a:ea typeface="Calibri" panose="020F0502020204030204" pitchFamily="34" charset="0"/>
              </a:rPr>
              <a:t>Heins</a:t>
            </a:r>
            <a:r>
              <a:rPr lang="en-US" sz="1800" dirty="0">
                <a:effectLst/>
                <a:latin typeface="Calibri" panose="020F0502020204030204" pitchFamily="34" charset="0"/>
                <a:ea typeface="Calibri" panose="020F0502020204030204" pitchFamily="34" charset="0"/>
              </a:rPr>
              <a:t>, S., Kranz, A.M., &amp; Stein, B.D. Postpartum Treatment for Substance Use Disorder Among Mothers of Infants with Neonatal Abstinence Syndrome and Prenatal Substance Exposure. </a:t>
            </a:r>
            <a:r>
              <a:rPr lang="en-US" sz="1800" i="1" dirty="0">
                <a:effectLst/>
                <a:latin typeface="Calibri" panose="020F0502020204030204" pitchFamily="34" charset="0"/>
                <a:ea typeface="Calibri" panose="020F0502020204030204" pitchFamily="34" charset="0"/>
              </a:rPr>
              <a:t>Women's Health Reports. </a:t>
            </a:r>
            <a:r>
              <a:rPr lang="en-US" sz="1800" dirty="0">
                <a:effectLst/>
                <a:latin typeface="Calibri" panose="020F0502020204030204" pitchFamily="34" charset="0"/>
                <a:ea typeface="Calibri" panose="020F0502020204030204" pitchFamily="34" charset="0"/>
              </a:rPr>
              <a:t>2021;2(1):163-172.</a:t>
            </a:r>
          </a:p>
          <a:p>
            <a:pPr marL="457200" marR="0" lvl="0" indent="-45720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4. SAHMHSA </a:t>
            </a:r>
            <a:r>
              <a:rPr lang="en-US" sz="1800" dirty="0">
                <a:hlinkClick r:id="rId4"/>
              </a:rPr>
              <a:t>Women of Childbearing Age and Opioids (samhsa.gov)</a:t>
            </a:r>
            <a:endParaRPr lang="en-US" sz="1200" dirty="0">
              <a:effectLst/>
              <a:latin typeface="Calibri" panose="020F0502020204030204" pitchFamily="34" charset="0"/>
              <a:ea typeface="Calibri" panose="020F0502020204030204" pitchFamily="34" charset="0"/>
            </a:endParaRP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5. </a:t>
            </a:r>
            <a:r>
              <a:rPr lang="en-US" sz="2800" b="0" i="0" dirty="0" err="1">
                <a:solidFill>
                  <a:srgbClr val="000000"/>
                </a:solidFill>
                <a:effectLst/>
                <a:latin typeface="Lucida Grande"/>
              </a:rPr>
              <a:t>Winklbaur</a:t>
            </a:r>
            <a:r>
              <a:rPr lang="en-US" sz="2800" b="0" i="0" dirty="0">
                <a:solidFill>
                  <a:srgbClr val="000000"/>
                </a:solidFill>
                <a:effectLst/>
                <a:latin typeface="Lucida Grande"/>
              </a:rPr>
              <a:t>, B., Kopf, N., Ebner, N., Jung, E., </a:t>
            </a:r>
            <a:r>
              <a:rPr lang="en-US" sz="2800" b="0" i="0" dirty="0" err="1">
                <a:solidFill>
                  <a:srgbClr val="000000"/>
                </a:solidFill>
                <a:effectLst/>
                <a:latin typeface="Lucida Grande"/>
              </a:rPr>
              <a:t>Thau</a:t>
            </a:r>
            <a:r>
              <a:rPr lang="en-US" sz="2800" b="0" i="0" dirty="0">
                <a:solidFill>
                  <a:srgbClr val="000000"/>
                </a:solidFill>
                <a:effectLst/>
                <a:latin typeface="Lucida Grande"/>
              </a:rPr>
              <a:t>, K., &amp; Fischer, G. (2008). Treating pregnant women dependent on opioids is not the same as treating pregnancy and opioid dependence. </a:t>
            </a:r>
            <a:r>
              <a:rPr lang="en-US" sz="2800" b="0" i="1" dirty="0">
                <a:solidFill>
                  <a:srgbClr val="000000"/>
                </a:solidFill>
                <a:effectLst/>
                <a:latin typeface="Lucida Grande"/>
              </a:rPr>
              <a:t>Addiction, 103</a:t>
            </a:r>
            <a:r>
              <a:rPr lang="en-US" sz="2800" b="0" i="0" dirty="0">
                <a:solidFill>
                  <a:srgbClr val="000000"/>
                </a:solidFill>
                <a:effectLst/>
                <a:latin typeface="Lucida Grande"/>
              </a:rPr>
              <a:t>(9), 1429–1440.</a:t>
            </a:r>
          </a:p>
          <a:p>
            <a:pPr marL="457200" marR="0" indent="-457200">
              <a:spcBef>
                <a:spcPts val="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DF533008-4983-41AC-8F1E-1B1BDED19EAF}" type="slidenum">
              <a:rPr lang="en-US" smtClean="0"/>
              <a:t>4</a:t>
            </a:fld>
            <a:endParaRPr lang="en-US"/>
          </a:p>
        </p:txBody>
      </p:sp>
    </p:spTree>
    <p:extLst>
      <p:ext uri="{BB962C8B-B14F-4D97-AF65-F5344CB8AC3E}">
        <p14:creationId xmlns:p14="http://schemas.microsoft.com/office/powerpoint/2010/main" val="114899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533008-4983-41AC-8F1E-1B1BDED19EAF}" type="slidenum">
              <a:rPr lang="en-US" smtClean="0"/>
              <a:t>5</a:t>
            </a:fld>
            <a:endParaRPr lang="en-US"/>
          </a:p>
        </p:txBody>
      </p:sp>
    </p:spTree>
    <p:extLst>
      <p:ext uri="{BB962C8B-B14F-4D97-AF65-F5344CB8AC3E}">
        <p14:creationId xmlns:p14="http://schemas.microsoft.com/office/powerpoint/2010/main" val="104369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533008-4983-41AC-8F1E-1B1BDED19EAF}" type="slidenum">
              <a:rPr lang="en-US" smtClean="0"/>
              <a:t>6</a:t>
            </a:fld>
            <a:endParaRPr lang="en-US"/>
          </a:p>
        </p:txBody>
      </p:sp>
    </p:spTree>
    <p:extLst>
      <p:ext uri="{BB962C8B-B14F-4D97-AF65-F5344CB8AC3E}">
        <p14:creationId xmlns:p14="http://schemas.microsoft.com/office/powerpoint/2010/main" val="4080947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Compassionate providers were a gateway to resources, safe pregnancy experience, transparency, education/information </a:t>
            </a:r>
          </a:p>
        </p:txBody>
      </p:sp>
      <p:sp>
        <p:nvSpPr>
          <p:cNvPr id="4" name="Slide Number Placeholder 3"/>
          <p:cNvSpPr>
            <a:spLocks noGrp="1"/>
          </p:cNvSpPr>
          <p:nvPr>
            <p:ph type="sldNum" sz="quarter" idx="5"/>
          </p:nvPr>
        </p:nvSpPr>
        <p:spPr/>
        <p:txBody>
          <a:bodyPr/>
          <a:lstStyle/>
          <a:p>
            <a:fld id="{DF533008-4983-41AC-8F1E-1B1BDED19EAF}" type="slidenum">
              <a:rPr lang="en-US" smtClean="0"/>
              <a:t>11</a:t>
            </a:fld>
            <a:endParaRPr lang="en-US"/>
          </a:p>
        </p:txBody>
      </p:sp>
    </p:spTree>
    <p:extLst>
      <p:ext uri="{BB962C8B-B14F-4D97-AF65-F5344CB8AC3E}">
        <p14:creationId xmlns:p14="http://schemas.microsoft.com/office/powerpoint/2010/main" val="2418622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533008-4983-41AC-8F1E-1B1BDED19EAF}" type="slidenum">
              <a:rPr lang="en-US" smtClean="0"/>
              <a:t>12</a:t>
            </a:fld>
            <a:endParaRPr lang="en-US"/>
          </a:p>
        </p:txBody>
      </p:sp>
    </p:spTree>
    <p:extLst>
      <p:ext uri="{BB962C8B-B14F-4D97-AF65-F5344CB8AC3E}">
        <p14:creationId xmlns:p14="http://schemas.microsoft.com/office/powerpoint/2010/main" val="3824483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533008-4983-41AC-8F1E-1B1BDED19EAF}" type="slidenum">
              <a:rPr lang="en-US" smtClean="0"/>
              <a:t>13</a:t>
            </a:fld>
            <a:endParaRPr lang="en-US"/>
          </a:p>
        </p:txBody>
      </p:sp>
    </p:spTree>
    <p:extLst>
      <p:ext uri="{BB962C8B-B14F-4D97-AF65-F5344CB8AC3E}">
        <p14:creationId xmlns:p14="http://schemas.microsoft.com/office/powerpoint/2010/main" val="1520727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lvl1pPr>
              <a:defRPr sz="3200">
                <a:latin typeface="Calibri" charset="0"/>
                <a:ea typeface="Calibri" charset="0"/>
                <a:cs typeface="Calibri" charset="0"/>
              </a:defRPr>
            </a:lvl1pPr>
          </a:lstStyle>
          <a:p>
            <a:r>
              <a:rPr lang="en-US" dirty="0"/>
              <a:t>Click to edit Master title style</a:t>
            </a:r>
          </a:p>
        </p:txBody>
      </p:sp>
      <p:sp>
        <p:nvSpPr>
          <p:cNvPr id="9" name="Text Placeholder 8"/>
          <p:cNvSpPr>
            <a:spLocks noGrp="1"/>
          </p:cNvSpPr>
          <p:nvPr>
            <p:ph type="body" sz="quarter" idx="10"/>
          </p:nvPr>
        </p:nvSpPr>
        <p:spPr>
          <a:xfrm>
            <a:off x="628650" y="2950392"/>
            <a:ext cx="8058150" cy="3221808"/>
          </a:xfrm>
        </p:spPr>
        <p:txBody>
          <a:bodyPr/>
          <a:lstStyle>
            <a:lvl1pPr marL="0" indent="0">
              <a:buNone/>
              <a:defRPr>
                <a:latin typeface="Calibri" charset="0"/>
                <a:ea typeface="Calibri" charset="0"/>
                <a:cs typeface="Calibri" charset="0"/>
              </a:defRPr>
            </a:lvl1pPr>
            <a:lvl2pPr>
              <a:defRPr>
                <a:latin typeface="Calibri" charset="0"/>
                <a:ea typeface="Calibri" charset="0"/>
                <a:cs typeface="Calibri" charset="0"/>
              </a:defRPr>
            </a:lvl2pPr>
            <a:lvl3pPr>
              <a:defRPr>
                <a:latin typeface="Calibri" charset="0"/>
                <a:ea typeface="Calibri" charset="0"/>
                <a:cs typeface="Calibri" charset="0"/>
              </a:defRPr>
            </a:lvl3pPr>
            <a:lvl4pPr>
              <a:defRPr>
                <a:latin typeface="Calibri" charset="0"/>
                <a:ea typeface="Calibri" charset="0"/>
                <a:cs typeface="Calibri" charset="0"/>
              </a:defRPr>
            </a:lvl4pPr>
            <a:lvl5pPr>
              <a:defRPr>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641831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 Column Design">
    <p:spTree>
      <p:nvGrpSpPr>
        <p:cNvPr id="1" name=""/>
        <p:cNvGrpSpPr/>
        <p:nvPr/>
      </p:nvGrpSpPr>
      <p:grpSpPr>
        <a:xfrm>
          <a:off x="0" y="0"/>
          <a:ext cx="0" cy="0"/>
          <a:chOff x="0" y="0"/>
          <a:chExt cx="0" cy="0"/>
        </a:xfrm>
      </p:grpSpPr>
      <p:sp>
        <p:nvSpPr>
          <p:cNvPr id="30" name="Text Placeholder 29"/>
          <p:cNvSpPr>
            <a:spLocks noGrp="1"/>
          </p:cNvSpPr>
          <p:nvPr>
            <p:ph type="body" sz="quarter" idx="17" hasCustomPrompt="1"/>
          </p:nvPr>
        </p:nvSpPr>
        <p:spPr>
          <a:xfrm>
            <a:off x="609600" y="4666164"/>
            <a:ext cx="1888331" cy="1408760"/>
          </a:xfrm>
        </p:spPr>
        <p:txBody>
          <a:bodyPr>
            <a:normAutofit/>
          </a:bodyPr>
          <a:lstStyle>
            <a:lvl1pPr marL="0" indent="0">
              <a:buNone/>
              <a:defRPr sz="900" baseline="0"/>
            </a:lvl1pPr>
          </a:lstStyle>
          <a:p>
            <a:pPr lvl="0"/>
            <a:r>
              <a:rPr lang="en-US" dirty="0"/>
              <a:t>Add text here</a:t>
            </a:r>
          </a:p>
        </p:txBody>
      </p:sp>
      <p:sp>
        <p:nvSpPr>
          <p:cNvPr id="33" name="Text Placeholder 29"/>
          <p:cNvSpPr>
            <a:spLocks noGrp="1"/>
          </p:cNvSpPr>
          <p:nvPr>
            <p:ph type="body" sz="quarter" idx="20" hasCustomPrompt="1"/>
          </p:nvPr>
        </p:nvSpPr>
        <p:spPr>
          <a:xfrm>
            <a:off x="609600" y="2514600"/>
            <a:ext cx="1888331" cy="1323738"/>
          </a:xfrm>
        </p:spPr>
        <p:txBody>
          <a:bodyPr>
            <a:normAutofit/>
          </a:bodyPr>
          <a:lstStyle>
            <a:lvl1pPr marL="0" indent="0">
              <a:buNone/>
              <a:defRPr sz="900" baseline="0"/>
            </a:lvl1pPr>
          </a:lstStyle>
          <a:p>
            <a:pPr lvl="0"/>
            <a:r>
              <a:rPr lang="en-US" dirty="0"/>
              <a:t>Add text here</a:t>
            </a:r>
          </a:p>
        </p:txBody>
      </p:sp>
      <p:sp>
        <p:nvSpPr>
          <p:cNvPr id="34" name="Text Placeholder 29"/>
          <p:cNvSpPr>
            <a:spLocks noGrp="1"/>
          </p:cNvSpPr>
          <p:nvPr>
            <p:ph type="body" sz="quarter" idx="21" hasCustomPrompt="1"/>
          </p:nvPr>
        </p:nvSpPr>
        <p:spPr>
          <a:xfrm>
            <a:off x="3146009" y="4666164"/>
            <a:ext cx="1888331" cy="1408760"/>
          </a:xfrm>
        </p:spPr>
        <p:txBody>
          <a:bodyPr>
            <a:normAutofit/>
          </a:bodyPr>
          <a:lstStyle>
            <a:lvl1pPr marL="0" indent="0">
              <a:buNone/>
              <a:defRPr sz="900" baseline="0"/>
            </a:lvl1pPr>
          </a:lstStyle>
          <a:p>
            <a:pPr lvl="0"/>
            <a:r>
              <a:rPr lang="en-US" dirty="0"/>
              <a:t>Add text here</a:t>
            </a:r>
          </a:p>
        </p:txBody>
      </p:sp>
      <p:sp>
        <p:nvSpPr>
          <p:cNvPr id="35" name="Text Placeholder 29"/>
          <p:cNvSpPr>
            <a:spLocks noGrp="1"/>
          </p:cNvSpPr>
          <p:nvPr>
            <p:ph type="body" sz="quarter" idx="22" hasCustomPrompt="1"/>
          </p:nvPr>
        </p:nvSpPr>
        <p:spPr>
          <a:xfrm>
            <a:off x="3146009" y="2514600"/>
            <a:ext cx="1888331" cy="1323738"/>
          </a:xfrm>
        </p:spPr>
        <p:txBody>
          <a:bodyPr>
            <a:normAutofit/>
          </a:bodyPr>
          <a:lstStyle>
            <a:lvl1pPr marL="0" indent="0">
              <a:buNone/>
              <a:defRPr sz="900" baseline="0"/>
            </a:lvl1pPr>
          </a:lstStyle>
          <a:p>
            <a:pPr lvl="0"/>
            <a:r>
              <a:rPr lang="en-US" dirty="0"/>
              <a:t>Add text here</a:t>
            </a:r>
          </a:p>
        </p:txBody>
      </p:sp>
      <p:sp>
        <p:nvSpPr>
          <p:cNvPr id="38" name="Text Placeholder 29"/>
          <p:cNvSpPr>
            <a:spLocks noGrp="1"/>
          </p:cNvSpPr>
          <p:nvPr>
            <p:ph type="body" sz="quarter" idx="23" hasCustomPrompt="1"/>
          </p:nvPr>
        </p:nvSpPr>
        <p:spPr>
          <a:xfrm>
            <a:off x="5569627" y="4663748"/>
            <a:ext cx="1888331" cy="1408760"/>
          </a:xfrm>
        </p:spPr>
        <p:txBody>
          <a:bodyPr>
            <a:normAutofit/>
          </a:bodyPr>
          <a:lstStyle>
            <a:lvl1pPr marL="0" indent="0">
              <a:buNone/>
              <a:defRPr sz="900" baseline="0"/>
            </a:lvl1pPr>
          </a:lstStyle>
          <a:p>
            <a:pPr lvl="0"/>
            <a:r>
              <a:rPr lang="en-US" dirty="0"/>
              <a:t>Add text here</a:t>
            </a:r>
          </a:p>
        </p:txBody>
      </p:sp>
      <p:sp>
        <p:nvSpPr>
          <p:cNvPr id="39" name="Text Placeholder 29"/>
          <p:cNvSpPr>
            <a:spLocks noGrp="1"/>
          </p:cNvSpPr>
          <p:nvPr>
            <p:ph type="body" sz="quarter" idx="24" hasCustomPrompt="1"/>
          </p:nvPr>
        </p:nvSpPr>
        <p:spPr>
          <a:xfrm>
            <a:off x="5569627" y="2512184"/>
            <a:ext cx="1888331" cy="1323738"/>
          </a:xfrm>
        </p:spPr>
        <p:txBody>
          <a:bodyPr>
            <a:normAutofit/>
          </a:bodyPr>
          <a:lstStyle>
            <a:lvl1pPr marL="0" indent="0">
              <a:buNone/>
              <a:defRPr sz="900" baseline="0"/>
            </a:lvl1pPr>
          </a:lstStyle>
          <a:p>
            <a:pPr lvl="0"/>
            <a:r>
              <a:rPr lang="en-US" dirty="0"/>
              <a:t>Add text here</a:t>
            </a:r>
          </a:p>
        </p:txBody>
      </p:sp>
      <p:sp>
        <p:nvSpPr>
          <p:cNvPr id="41" name="Text Placeholder 40"/>
          <p:cNvSpPr>
            <a:spLocks noGrp="1"/>
          </p:cNvSpPr>
          <p:nvPr>
            <p:ph type="body" sz="quarter" idx="25" hasCustomPrompt="1"/>
          </p:nvPr>
        </p:nvSpPr>
        <p:spPr>
          <a:xfrm>
            <a:off x="1121322" y="2030621"/>
            <a:ext cx="1376363" cy="292588"/>
          </a:xfrm>
        </p:spPr>
        <p:txBody>
          <a:bodyPr>
            <a:normAutofit/>
          </a:bodyPr>
          <a:lstStyle>
            <a:lvl1pPr marL="0" indent="0">
              <a:buNone/>
              <a:defRPr sz="1050" b="0"/>
            </a:lvl1pPr>
          </a:lstStyle>
          <a:p>
            <a:pPr lvl="0"/>
            <a:r>
              <a:rPr lang="en-US" dirty="0"/>
              <a:t>ADD TEXT HERE</a:t>
            </a:r>
          </a:p>
        </p:txBody>
      </p:sp>
      <p:sp>
        <p:nvSpPr>
          <p:cNvPr id="42" name="Text Placeholder 40"/>
          <p:cNvSpPr>
            <a:spLocks noGrp="1"/>
          </p:cNvSpPr>
          <p:nvPr>
            <p:ph type="body" sz="quarter" idx="26" hasCustomPrompt="1"/>
          </p:nvPr>
        </p:nvSpPr>
        <p:spPr>
          <a:xfrm>
            <a:off x="6135185" y="2030621"/>
            <a:ext cx="1376363" cy="292588"/>
          </a:xfrm>
        </p:spPr>
        <p:txBody>
          <a:bodyPr>
            <a:normAutofit/>
          </a:bodyPr>
          <a:lstStyle>
            <a:lvl1pPr marL="0" indent="0">
              <a:buNone/>
              <a:defRPr sz="1050" b="0"/>
            </a:lvl1pPr>
          </a:lstStyle>
          <a:p>
            <a:pPr lvl="0"/>
            <a:r>
              <a:rPr lang="en-US" dirty="0"/>
              <a:t>ADD TEXT HERE</a:t>
            </a:r>
          </a:p>
        </p:txBody>
      </p:sp>
      <p:sp>
        <p:nvSpPr>
          <p:cNvPr id="43" name="Text Placeholder 40"/>
          <p:cNvSpPr>
            <a:spLocks noGrp="1"/>
          </p:cNvSpPr>
          <p:nvPr>
            <p:ph type="body" sz="quarter" idx="27" hasCustomPrompt="1"/>
          </p:nvPr>
        </p:nvSpPr>
        <p:spPr>
          <a:xfrm>
            <a:off x="3657977" y="2027293"/>
            <a:ext cx="1376363" cy="292588"/>
          </a:xfrm>
        </p:spPr>
        <p:txBody>
          <a:bodyPr>
            <a:normAutofit/>
          </a:bodyPr>
          <a:lstStyle>
            <a:lvl1pPr marL="0" indent="0">
              <a:buNone/>
              <a:defRPr sz="1050" b="0"/>
            </a:lvl1pPr>
          </a:lstStyle>
          <a:p>
            <a:pPr lvl="0"/>
            <a:r>
              <a:rPr lang="en-US" dirty="0"/>
              <a:t>ADD TEXT HERE</a:t>
            </a:r>
          </a:p>
        </p:txBody>
      </p:sp>
      <p:sp>
        <p:nvSpPr>
          <p:cNvPr id="44" name="Text Placeholder 40"/>
          <p:cNvSpPr>
            <a:spLocks noGrp="1"/>
          </p:cNvSpPr>
          <p:nvPr>
            <p:ph type="body" sz="quarter" idx="28" hasCustomPrompt="1"/>
          </p:nvPr>
        </p:nvSpPr>
        <p:spPr>
          <a:xfrm>
            <a:off x="1121322" y="4078279"/>
            <a:ext cx="1376363" cy="292588"/>
          </a:xfrm>
        </p:spPr>
        <p:txBody>
          <a:bodyPr>
            <a:normAutofit/>
          </a:bodyPr>
          <a:lstStyle>
            <a:lvl1pPr marL="0" indent="0">
              <a:buNone/>
              <a:defRPr sz="1050" b="0"/>
            </a:lvl1pPr>
          </a:lstStyle>
          <a:p>
            <a:pPr lvl="0"/>
            <a:r>
              <a:rPr lang="en-US" dirty="0"/>
              <a:t>ADD TEXT HERE</a:t>
            </a:r>
          </a:p>
        </p:txBody>
      </p:sp>
      <p:sp>
        <p:nvSpPr>
          <p:cNvPr id="45" name="Text Placeholder 40"/>
          <p:cNvSpPr>
            <a:spLocks noGrp="1"/>
          </p:cNvSpPr>
          <p:nvPr>
            <p:ph type="body" sz="quarter" idx="29" hasCustomPrompt="1"/>
          </p:nvPr>
        </p:nvSpPr>
        <p:spPr>
          <a:xfrm>
            <a:off x="6135185" y="4078279"/>
            <a:ext cx="1376363" cy="292588"/>
          </a:xfrm>
        </p:spPr>
        <p:txBody>
          <a:bodyPr>
            <a:normAutofit/>
          </a:bodyPr>
          <a:lstStyle>
            <a:lvl1pPr marL="0" indent="0">
              <a:buNone/>
              <a:defRPr sz="1050" b="0"/>
            </a:lvl1pPr>
          </a:lstStyle>
          <a:p>
            <a:pPr lvl="0"/>
            <a:r>
              <a:rPr lang="en-US" dirty="0"/>
              <a:t>ADD TEXT HERE</a:t>
            </a:r>
          </a:p>
        </p:txBody>
      </p:sp>
      <p:sp>
        <p:nvSpPr>
          <p:cNvPr id="46" name="Text Placeholder 40"/>
          <p:cNvSpPr>
            <a:spLocks noGrp="1"/>
          </p:cNvSpPr>
          <p:nvPr>
            <p:ph type="body" sz="quarter" idx="30" hasCustomPrompt="1"/>
          </p:nvPr>
        </p:nvSpPr>
        <p:spPr>
          <a:xfrm>
            <a:off x="3657977" y="4078279"/>
            <a:ext cx="1376363" cy="292588"/>
          </a:xfrm>
        </p:spPr>
        <p:txBody>
          <a:bodyPr>
            <a:normAutofit/>
          </a:bodyPr>
          <a:lstStyle>
            <a:lvl1pPr marL="0" indent="0">
              <a:buNone/>
              <a:defRPr sz="1050" b="0"/>
            </a:lvl1pPr>
          </a:lstStyle>
          <a:p>
            <a:pPr lvl="0"/>
            <a:r>
              <a:rPr lang="en-US" dirty="0"/>
              <a:t>ADD TEXT HERE</a:t>
            </a:r>
          </a:p>
        </p:txBody>
      </p:sp>
      <p:sp>
        <p:nvSpPr>
          <p:cNvPr id="2" name="Oval 1"/>
          <p:cNvSpPr/>
          <p:nvPr userDrawn="1"/>
        </p:nvSpPr>
        <p:spPr>
          <a:xfrm>
            <a:off x="609600" y="1979339"/>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3117780" y="1979339"/>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609600" y="4013722"/>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3117779" y="4013722"/>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5569627" y="1979339"/>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5569626" y="4019573"/>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3454708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6 Column Design">
    <p:spTree>
      <p:nvGrpSpPr>
        <p:cNvPr id="1" name=""/>
        <p:cNvGrpSpPr/>
        <p:nvPr/>
      </p:nvGrpSpPr>
      <p:grpSpPr>
        <a:xfrm>
          <a:off x="0" y="0"/>
          <a:ext cx="0" cy="0"/>
          <a:chOff x="0" y="0"/>
          <a:chExt cx="0" cy="0"/>
        </a:xfrm>
      </p:grpSpPr>
      <p:sp>
        <p:nvSpPr>
          <p:cNvPr id="30" name="Text Placeholder 29"/>
          <p:cNvSpPr>
            <a:spLocks noGrp="1"/>
          </p:cNvSpPr>
          <p:nvPr>
            <p:ph type="body" sz="quarter" idx="17" hasCustomPrompt="1"/>
          </p:nvPr>
        </p:nvSpPr>
        <p:spPr>
          <a:xfrm>
            <a:off x="609600" y="4666164"/>
            <a:ext cx="1888331" cy="1408760"/>
          </a:xfrm>
        </p:spPr>
        <p:txBody>
          <a:bodyPr>
            <a:normAutofit/>
          </a:bodyPr>
          <a:lstStyle>
            <a:lvl1pPr marL="0" indent="0">
              <a:buNone/>
              <a:defRPr sz="900" baseline="0"/>
            </a:lvl1pPr>
          </a:lstStyle>
          <a:p>
            <a:pPr lvl="0"/>
            <a:r>
              <a:rPr lang="en-US" dirty="0"/>
              <a:t>Add text here</a:t>
            </a:r>
          </a:p>
        </p:txBody>
      </p:sp>
      <p:sp>
        <p:nvSpPr>
          <p:cNvPr id="33" name="Text Placeholder 29"/>
          <p:cNvSpPr>
            <a:spLocks noGrp="1"/>
          </p:cNvSpPr>
          <p:nvPr>
            <p:ph type="body" sz="quarter" idx="20" hasCustomPrompt="1"/>
          </p:nvPr>
        </p:nvSpPr>
        <p:spPr>
          <a:xfrm>
            <a:off x="609600" y="2514600"/>
            <a:ext cx="1888331" cy="1323738"/>
          </a:xfrm>
        </p:spPr>
        <p:txBody>
          <a:bodyPr>
            <a:normAutofit/>
          </a:bodyPr>
          <a:lstStyle>
            <a:lvl1pPr marL="0" indent="0">
              <a:buNone/>
              <a:defRPr sz="900" baseline="0"/>
            </a:lvl1pPr>
          </a:lstStyle>
          <a:p>
            <a:pPr lvl="0"/>
            <a:r>
              <a:rPr lang="en-US" dirty="0"/>
              <a:t>Add text here</a:t>
            </a:r>
          </a:p>
        </p:txBody>
      </p:sp>
      <p:sp>
        <p:nvSpPr>
          <p:cNvPr id="34" name="Text Placeholder 29"/>
          <p:cNvSpPr>
            <a:spLocks noGrp="1"/>
          </p:cNvSpPr>
          <p:nvPr>
            <p:ph type="body" sz="quarter" idx="21" hasCustomPrompt="1"/>
          </p:nvPr>
        </p:nvSpPr>
        <p:spPr>
          <a:xfrm>
            <a:off x="3146009" y="4666164"/>
            <a:ext cx="1888331" cy="1408760"/>
          </a:xfrm>
        </p:spPr>
        <p:txBody>
          <a:bodyPr>
            <a:normAutofit/>
          </a:bodyPr>
          <a:lstStyle>
            <a:lvl1pPr marL="0" indent="0">
              <a:buNone/>
              <a:defRPr sz="900" baseline="0"/>
            </a:lvl1pPr>
          </a:lstStyle>
          <a:p>
            <a:pPr lvl="0"/>
            <a:r>
              <a:rPr lang="en-US" dirty="0"/>
              <a:t>Add text here</a:t>
            </a:r>
          </a:p>
        </p:txBody>
      </p:sp>
      <p:sp>
        <p:nvSpPr>
          <p:cNvPr id="35" name="Text Placeholder 29"/>
          <p:cNvSpPr>
            <a:spLocks noGrp="1"/>
          </p:cNvSpPr>
          <p:nvPr>
            <p:ph type="body" sz="quarter" idx="22" hasCustomPrompt="1"/>
          </p:nvPr>
        </p:nvSpPr>
        <p:spPr>
          <a:xfrm>
            <a:off x="3146009" y="2514600"/>
            <a:ext cx="1888331" cy="1323738"/>
          </a:xfrm>
        </p:spPr>
        <p:txBody>
          <a:bodyPr>
            <a:normAutofit/>
          </a:bodyPr>
          <a:lstStyle>
            <a:lvl1pPr marL="0" indent="0">
              <a:buNone/>
              <a:defRPr sz="900" baseline="0"/>
            </a:lvl1pPr>
          </a:lstStyle>
          <a:p>
            <a:pPr lvl="0"/>
            <a:r>
              <a:rPr lang="en-US" dirty="0"/>
              <a:t>Add text here</a:t>
            </a:r>
          </a:p>
        </p:txBody>
      </p:sp>
      <p:sp>
        <p:nvSpPr>
          <p:cNvPr id="38" name="Text Placeholder 29"/>
          <p:cNvSpPr>
            <a:spLocks noGrp="1"/>
          </p:cNvSpPr>
          <p:nvPr>
            <p:ph type="body" sz="quarter" idx="23" hasCustomPrompt="1"/>
          </p:nvPr>
        </p:nvSpPr>
        <p:spPr>
          <a:xfrm>
            <a:off x="5569627" y="4663748"/>
            <a:ext cx="1888331" cy="1408760"/>
          </a:xfrm>
        </p:spPr>
        <p:txBody>
          <a:bodyPr>
            <a:normAutofit/>
          </a:bodyPr>
          <a:lstStyle>
            <a:lvl1pPr marL="0" indent="0">
              <a:buNone/>
              <a:defRPr sz="900" baseline="0"/>
            </a:lvl1pPr>
          </a:lstStyle>
          <a:p>
            <a:pPr lvl="0"/>
            <a:r>
              <a:rPr lang="en-US" dirty="0"/>
              <a:t>Add text here</a:t>
            </a:r>
          </a:p>
        </p:txBody>
      </p:sp>
      <p:sp>
        <p:nvSpPr>
          <p:cNvPr id="39" name="Text Placeholder 29"/>
          <p:cNvSpPr>
            <a:spLocks noGrp="1"/>
          </p:cNvSpPr>
          <p:nvPr>
            <p:ph type="body" sz="quarter" idx="24" hasCustomPrompt="1"/>
          </p:nvPr>
        </p:nvSpPr>
        <p:spPr>
          <a:xfrm>
            <a:off x="5569627" y="2512184"/>
            <a:ext cx="1888331" cy="1323738"/>
          </a:xfrm>
        </p:spPr>
        <p:txBody>
          <a:bodyPr>
            <a:normAutofit/>
          </a:bodyPr>
          <a:lstStyle>
            <a:lvl1pPr marL="0" indent="0">
              <a:buNone/>
              <a:defRPr sz="900" baseline="0"/>
            </a:lvl1pPr>
          </a:lstStyle>
          <a:p>
            <a:pPr lvl="0"/>
            <a:r>
              <a:rPr lang="en-US" dirty="0"/>
              <a:t>Add text here</a:t>
            </a:r>
          </a:p>
        </p:txBody>
      </p:sp>
      <p:sp>
        <p:nvSpPr>
          <p:cNvPr id="41" name="Text Placeholder 40"/>
          <p:cNvSpPr>
            <a:spLocks noGrp="1"/>
          </p:cNvSpPr>
          <p:nvPr>
            <p:ph type="body" sz="quarter" idx="25" hasCustomPrompt="1"/>
          </p:nvPr>
        </p:nvSpPr>
        <p:spPr>
          <a:xfrm>
            <a:off x="1121322" y="2030621"/>
            <a:ext cx="1376363" cy="292588"/>
          </a:xfrm>
        </p:spPr>
        <p:txBody>
          <a:bodyPr>
            <a:normAutofit/>
          </a:bodyPr>
          <a:lstStyle>
            <a:lvl1pPr marL="0" indent="0">
              <a:buNone/>
              <a:defRPr sz="1050" b="0"/>
            </a:lvl1pPr>
          </a:lstStyle>
          <a:p>
            <a:pPr lvl="0"/>
            <a:r>
              <a:rPr lang="en-US" dirty="0"/>
              <a:t>ADD TEXT HERE</a:t>
            </a:r>
          </a:p>
        </p:txBody>
      </p:sp>
      <p:sp>
        <p:nvSpPr>
          <p:cNvPr id="42" name="Text Placeholder 40"/>
          <p:cNvSpPr>
            <a:spLocks noGrp="1"/>
          </p:cNvSpPr>
          <p:nvPr>
            <p:ph type="body" sz="quarter" idx="26" hasCustomPrompt="1"/>
          </p:nvPr>
        </p:nvSpPr>
        <p:spPr>
          <a:xfrm>
            <a:off x="6135185" y="2030621"/>
            <a:ext cx="1376363" cy="292588"/>
          </a:xfrm>
        </p:spPr>
        <p:txBody>
          <a:bodyPr>
            <a:normAutofit/>
          </a:bodyPr>
          <a:lstStyle>
            <a:lvl1pPr marL="0" indent="0">
              <a:buNone/>
              <a:defRPr sz="1050" b="0"/>
            </a:lvl1pPr>
          </a:lstStyle>
          <a:p>
            <a:pPr lvl="0"/>
            <a:r>
              <a:rPr lang="en-US" dirty="0"/>
              <a:t>ADD TEXT HERE</a:t>
            </a:r>
          </a:p>
        </p:txBody>
      </p:sp>
      <p:sp>
        <p:nvSpPr>
          <p:cNvPr id="43" name="Text Placeholder 40"/>
          <p:cNvSpPr>
            <a:spLocks noGrp="1"/>
          </p:cNvSpPr>
          <p:nvPr>
            <p:ph type="body" sz="quarter" idx="27" hasCustomPrompt="1"/>
          </p:nvPr>
        </p:nvSpPr>
        <p:spPr>
          <a:xfrm>
            <a:off x="3657977" y="2027293"/>
            <a:ext cx="1376363" cy="292588"/>
          </a:xfrm>
        </p:spPr>
        <p:txBody>
          <a:bodyPr>
            <a:normAutofit/>
          </a:bodyPr>
          <a:lstStyle>
            <a:lvl1pPr marL="0" indent="0">
              <a:buNone/>
              <a:defRPr sz="1050" b="0"/>
            </a:lvl1pPr>
          </a:lstStyle>
          <a:p>
            <a:pPr lvl="0"/>
            <a:r>
              <a:rPr lang="en-US" dirty="0"/>
              <a:t>ADD TEXT HERE</a:t>
            </a:r>
          </a:p>
        </p:txBody>
      </p:sp>
      <p:sp>
        <p:nvSpPr>
          <p:cNvPr id="44" name="Text Placeholder 40"/>
          <p:cNvSpPr>
            <a:spLocks noGrp="1"/>
          </p:cNvSpPr>
          <p:nvPr>
            <p:ph type="body" sz="quarter" idx="28" hasCustomPrompt="1"/>
          </p:nvPr>
        </p:nvSpPr>
        <p:spPr>
          <a:xfrm>
            <a:off x="1121322" y="4078279"/>
            <a:ext cx="1376363" cy="292588"/>
          </a:xfrm>
        </p:spPr>
        <p:txBody>
          <a:bodyPr>
            <a:normAutofit/>
          </a:bodyPr>
          <a:lstStyle>
            <a:lvl1pPr marL="0" indent="0">
              <a:buNone/>
              <a:defRPr sz="1050" b="0"/>
            </a:lvl1pPr>
          </a:lstStyle>
          <a:p>
            <a:pPr lvl="0"/>
            <a:r>
              <a:rPr lang="en-US" dirty="0"/>
              <a:t>ADD TEXT HERE</a:t>
            </a:r>
          </a:p>
        </p:txBody>
      </p:sp>
      <p:sp>
        <p:nvSpPr>
          <p:cNvPr id="45" name="Text Placeholder 40"/>
          <p:cNvSpPr>
            <a:spLocks noGrp="1"/>
          </p:cNvSpPr>
          <p:nvPr>
            <p:ph type="body" sz="quarter" idx="29" hasCustomPrompt="1"/>
          </p:nvPr>
        </p:nvSpPr>
        <p:spPr>
          <a:xfrm>
            <a:off x="6135185" y="4078279"/>
            <a:ext cx="1376363" cy="292588"/>
          </a:xfrm>
        </p:spPr>
        <p:txBody>
          <a:bodyPr>
            <a:normAutofit/>
          </a:bodyPr>
          <a:lstStyle>
            <a:lvl1pPr marL="0" indent="0">
              <a:buNone/>
              <a:defRPr sz="1050" b="0"/>
            </a:lvl1pPr>
          </a:lstStyle>
          <a:p>
            <a:pPr lvl="0"/>
            <a:r>
              <a:rPr lang="en-US" dirty="0"/>
              <a:t>ADD TEXT HERE</a:t>
            </a:r>
          </a:p>
        </p:txBody>
      </p:sp>
      <p:sp>
        <p:nvSpPr>
          <p:cNvPr id="46" name="Text Placeholder 40"/>
          <p:cNvSpPr>
            <a:spLocks noGrp="1"/>
          </p:cNvSpPr>
          <p:nvPr>
            <p:ph type="body" sz="quarter" idx="30" hasCustomPrompt="1"/>
          </p:nvPr>
        </p:nvSpPr>
        <p:spPr>
          <a:xfrm>
            <a:off x="3657977" y="4078279"/>
            <a:ext cx="1376363" cy="292588"/>
          </a:xfrm>
        </p:spPr>
        <p:txBody>
          <a:bodyPr>
            <a:normAutofit/>
          </a:bodyPr>
          <a:lstStyle>
            <a:lvl1pPr marL="0" indent="0">
              <a:buNone/>
              <a:defRPr sz="1050" b="0"/>
            </a:lvl1pPr>
          </a:lstStyle>
          <a:p>
            <a:pPr lvl="0"/>
            <a:r>
              <a:rPr lang="en-US" dirty="0"/>
              <a:t>ADD TEXT HERE</a:t>
            </a:r>
          </a:p>
        </p:txBody>
      </p:sp>
      <p:sp>
        <p:nvSpPr>
          <p:cNvPr id="2" name="Oval 1"/>
          <p:cNvSpPr/>
          <p:nvPr userDrawn="1"/>
        </p:nvSpPr>
        <p:spPr>
          <a:xfrm>
            <a:off x="609600" y="1979339"/>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7" name="Oval 26"/>
          <p:cNvSpPr/>
          <p:nvPr userDrawn="1"/>
        </p:nvSpPr>
        <p:spPr>
          <a:xfrm>
            <a:off x="3117780" y="1979339"/>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8" name="Oval 27"/>
          <p:cNvSpPr/>
          <p:nvPr userDrawn="1"/>
        </p:nvSpPr>
        <p:spPr>
          <a:xfrm>
            <a:off x="609600" y="4013722"/>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9" name="Oval 28"/>
          <p:cNvSpPr/>
          <p:nvPr userDrawn="1"/>
        </p:nvSpPr>
        <p:spPr>
          <a:xfrm>
            <a:off x="3117779" y="4013722"/>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31" name="Oval 30"/>
          <p:cNvSpPr/>
          <p:nvPr userDrawn="1"/>
        </p:nvSpPr>
        <p:spPr>
          <a:xfrm>
            <a:off x="5569627" y="1979339"/>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32" name="Oval 31"/>
          <p:cNvSpPr/>
          <p:nvPr userDrawn="1"/>
        </p:nvSpPr>
        <p:spPr>
          <a:xfrm>
            <a:off x="5569626" y="4019573"/>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1"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column option 2">
    <p:spTree>
      <p:nvGrpSpPr>
        <p:cNvPr id="1" name=""/>
        <p:cNvGrpSpPr/>
        <p:nvPr/>
      </p:nvGrpSpPr>
      <p:grpSpPr>
        <a:xfrm>
          <a:off x="0" y="0"/>
          <a:ext cx="0" cy="0"/>
          <a:chOff x="0" y="0"/>
          <a:chExt cx="0" cy="0"/>
        </a:xfrm>
      </p:grpSpPr>
      <p:sp>
        <p:nvSpPr>
          <p:cNvPr id="14" name="Text Placeholder 13"/>
          <p:cNvSpPr>
            <a:spLocks noGrp="1"/>
          </p:cNvSpPr>
          <p:nvPr>
            <p:ph type="body" sz="quarter" idx="17" hasCustomPrompt="1"/>
          </p:nvPr>
        </p:nvSpPr>
        <p:spPr>
          <a:xfrm>
            <a:off x="4517816" y="3160482"/>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5" name="Text Placeholder 13"/>
          <p:cNvSpPr>
            <a:spLocks noGrp="1"/>
          </p:cNvSpPr>
          <p:nvPr>
            <p:ph type="body" sz="quarter" idx="18" hasCustomPrompt="1"/>
          </p:nvPr>
        </p:nvSpPr>
        <p:spPr>
          <a:xfrm>
            <a:off x="607340" y="3160482"/>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6" name="Text Placeholder 13"/>
          <p:cNvSpPr>
            <a:spLocks noGrp="1"/>
          </p:cNvSpPr>
          <p:nvPr>
            <p:ph type="body" sz="quarter" idx="19" hasCustomPrompt="1"/>
          </p:nvPr>
        </p:nvSpPr>
        <p:spPr>
          <a:xfrm>
            <a:off x="2562578" y="3160482"/>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7" name="Text Placeholder 13"/>
          <p:cNvSpPr>
            <a:spLocks noGrp="1"/>
          </p:cNvSpPr>
          <p:nvPr>
            <p:ph type="body" sz="quarter" idx="20" hasCustomPrompt="1"/>
          </p:nvPr>
        </p:nvSpPr>
        <p:spPr>
          <a:xfrm>
            <a:off x="6526235" y="3160481"/>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9" name="Text Placeholder 18"/>
          <p:cNvSpPr>
            <a:spLocks noGrp="1"/>
          </p:cNvSpPr>
          <p:nvPr>
            <p:ph type="body" sz="quarter" idx="21" hasCustomPrompt="1"/>
          </p:nvPr>
        </p:nvSpPr>
        <p:spPr>
          <a:xfrm>
            <a:off x="602410" y="3584066"/>
            <a:ext cx="1618059" cy="2588048"/>
          </a:xfrm>
        </p:spPr>
        <p:txBody>
          <a:bodyPr>
            <a:normAutofit/>
          </a:bodyPr>
          <a:lstStyle>
            <a:lvl1pPr marL="0" indent="0">
              <a:buNone/>
              <a:defRPr sz="1050" baseline="0"/>
            </a:lvl1pPr>
          </a:lstStyle>
          <a:p>
            <a:pPr lvl="0"/>
            <a:r>
              <a:rPr lang="en-US" sz="1050" dirty="0"/>
              <a:t>Enter paragraph text here</a:t>
            </a:r>
            <a:endParaRPr lang="en-US" dirty="0"/>
          </a:p>
        </p:txBody>
      </p:sp>
      <p:sp>
        <p:nvSpPr>
          <p:cNvPr id="20" name="Text Placeholder 18"/>
          <p:cNvSpPr>
            <a:spLocks noGrp="1"/>
          </p:cNvSpPr>
          <p:nvPr>
            <p:ph type="body" sz="quarter" idx="22" hasCustomPrompt="1"/>
          </p:nvPr>
        </p:nvSpPr>
        <p:spPr>
          <a:xfrm>
            <a:off x="2559006" y="3584066"/>
            <a:ext cx="1618059" cy="2588048"/>
          </a:xfrm>
        </p:spPr>
        <p:txBody>
          <a:bodyPr>
            <a:normAutofit/>
          </a:bodyPr>
          <a:lstStyle>
            <a:lvl1pPr marL="0" indent="0">
              <a:buNone/>
              <a:defRPr sz="1050" baseline="0"/>
            </a:lvl1pPr>
          </a:lstStyle>
          <a:p>
            <a:pPr lvl="0"/>
            <a:r>
              <a:rPr lang="en-US" sz="1050" dirty="0"/>
              <a:t>Enter paragraph text here</a:t>
            </a:r>
            <a:endParaRPr lang="en-US" dirty="0"/>
          </a:p>
        </p:txBody>
      </p:sp>
      <p:sp>
        <p:nvSpPr>
          <p:cNvPr id="21" name="Text Placeholder 18"/>
          <p:cNvSpPr>
            <a:spLocks noGrp="1"/>
          </p:cNvSpPr>
          <p:nvPr>
            <p:ph type="body" sz="quarter" idx="23" hasCustomPrompt="1"/>
          </p:nvPr>
        </p:nvSpPr>
        <p:spPr>
          <a:xfrm>
            <a:off x="4517842" y="3582497"/>
            <a:ext cx="1618059" cy="2589668"/>
          </a:xfrm>
        </p:spPr>
        <p:txBody>
          <a:bodyPr>
            <a:normAutofit/>
          </a:bodyPr>
          <a:lstStyle>
            <a:lvl1pPr marL="0" indent="0">
              <a:buNone/>
              <a:defRPr sz="1050" baseline="0"/>
            </a:lvl1pPr>
          </a:lstStyle>
          <a:p>
            <a:pPr lvl="0"/>
            <a:r>
              <a:rPr lang="en-US" sz="1050" dirty="0"/>
              <a:t>Enter paragraph text here</a:t>
            </a:r>
            <a:endParaRPr lang="en-US" dirty="0"/>
          </a:p>
        </p:txBody>
      </p:sp>
      <p:sp>
        <p:nvSpPr>
          <p:cNvPr id="22" name="Text Placeholder 18"/>
          <p:cNvSpPr>
            <a:spLocks noGrp="1"/>
          </p:cNvSpPr>
          <p:nvPr>
            <p:ph type="body" sz="quarter" idx="24" hasCustomPrompt="1"/>
          </p:nvPr>
        </p:nvSpPr>
        <p:spPr>
          <a:xfrm>
            <a:off x="6523854" y="3581400"/>
            <a:ext cx="1618059" cy="2590800"/>
          </a:xfrm>
        </p:spPr>
        <p:txBody>
          <a:bodyPr>
            <a:normAutofit/>
          </a:bodyPr>
          <a:lstStyle>
            <a:lvl1pPr marL="0" indent="0">
              <a:buNone/>
              <a:defRPr sz="1050" baseline="0"/>
            </a:lvl1pPr>
          </a:lstStyle>
          <a:p>
            <a:pPr lvl="0"/>
            <a:r>
              <a:rPr lang="en-US" sz="1050" dirty="0"/>
              <a:t>Enter paragraph text here</a:t>
            </a:r>
            <a:endParaRPr lang="en-US" dirty="0"/>
          </a:p>
        </p:txBody>
      </p:sp>
      <p:sp>
        <p:nvSpPr>
          <p:cNvPr id="3" name="Vertical Content Placeholder 2"/>
          <p:cNvSpPr>
            <a:spLocks noGrp="1"/>
          </p:cNvSpPr>
          <p:nvPr>
            <p:ph orient="vert" sz="quarter" idx="25"/>
          </p:nvPr>
        </p:nvSpPr>
        <p:spPr>
          <a:xfrm>
            <a:off x="602410" y="2022523"/>
            <a:ext cx="1617663" cy="1066800"/>
          </a:xfrm>
        </p:spPr>
        <p:txBody>
          <a:bodyPr vert="eaVert"/>
          <a:lstStyle/>
          <a:p>
            <a:pPr lvl="0"/>
            <a:r>
              <a:rPr lang="en-US" dirty="0"/>
              <a:t>Click to edit Master text styles</a:t>
            </a:r>
          </a:p>
        </p:txBody>
      </p:sp>
      <p:sp>
        <p:nvSpPr>
          <p:cNvPr id="25" name="Vertical Content Placeholder 2"/>
          <p:cNvSpPr>
            <a:spLocks noGrp="1"/>
          </p:cNvSpPr>
          <p:nvPr>
            <p:ph orient="vert" sz="quarter" idx="26"/>
          </p:nvPr>
        </p:nvSpPr>
        <p:spPr>
          <a:xfrm>
            <a:off x="2545025" y="2022523"/>
            <a:ext cx="1617663" cy="1066800"/>
          </a:xfrm>
        </p:spPr>
        <p:txBody>
          <a:bodyPr vert="eaVert"/>
          <a:lstStyle/>
          <a:p>
            <a:pPr lvl="0"/>
            <a:r>
              <a:rPr lang="en-US" dirty="0"/>
              <a:t>Click to edit Master text styles</a:t>
            </a:r>
          </a:p>
        </p:txBody>
      </p:sp>
      <p:sp>
        <p:nvSpPr>
          <p:cNvPr id="26" name="Vertical Content Placeholder 2"/>
          <p:cNvSpPr>
            <a:spLocks noGrp="1"/>
          </p:cNvSpPr>
          <p:nvPr>
            <p:ph orient="vert" sz="quarter" idx="27"/>
          </p:nvPr>
        </p:nvSpPr>
        <p:spPr>
          <a:xfrm>
            <a:off x="4515831" y="2024092"/>
            <a:ext cx="1617663" cy="1066800"/>
          </a:xfrm>
        </p:spPr>
        <p:txBody>
          <a:bodyPr vert="eaVert"/>
          <a:lstStyle/>
          <a:p>
            <a:pPr lvl="0"/>
            <a:r>
              <a:rPr lang="en-US" dirty="0"/>
              <a:t>Click to edit Master text styles</a:t>
            </a:r>
          </a:p>
        </p:txBody>
      </p:sp>
      <p:sp>
        <p:nvSpPr>
          <p:cNvPr id="27" name="Vertical Content Placeholder 2"/>
          <p:cNvSpPr>
            <a:spLocks noGrp="1"/>
          </p:cNvSpPr>
          <p:nvPr>
            <p:ph orient="vert" sz="quarter" idx="28"/>
          </p:nvPr>
        </p:nvSpPr>
        <p:spPr>
          <a:xfrm>
            <a:off x="6524250" y="2025187"/>
            <a:ext cx="1617663" cy="1066800"/>
          </a:xfrm>
        </p:spPr>
        <p:txBody>
          <a:bodyPr vert="eaVert"/>
          <a:lstStyle/>
          <a:p>
            <a:pPr lvl="0"/>
            <a:r>
              <a:rPr lang="en-US" dirty="0"/>
              <a:t>Click to edit Master text styles</a:t>
            </a:r>
          </a:p>
        </p:txBody>
      </p:sp>
      <p:sp>
        <p:nvSpPr>
          <p:cNvPr id="18" name="Text Placeholder 10"/>
          <p:cNvSpPr>
            <a:spLocks noGrp="1"/>
          </p:cNvSpPr>
          <p:nvPr>
            <p:ph type="body" sz="quarter" idx="14" hasCustomPrompt="1"/>
          </p:nvPr>
        </p:nvSpPr>
        <p:spPr>
          <a:xfrm>
            <a:off x="602410" y="914400"/>
            <a:ext cx="656039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1968737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Row Option 1">
    <p:spTree>
      <p:nvGrpSpPr>
        <p:cNvPr id="1" name=""/>
        <p:cNvGrpSpPr/>
        <p:nvPr/>
      </p:nvGrpSpPr>
      <p:grpSpPr>
        <a:xfrm>
          <a:off x="0" y="0"/>
          <a:ext cx="0" cy="0"/>
          <a:chOff x="0" y="0"/>
          <a:chExt cx="0" cy="0"/>
        </a:xfrm>
      </p:grpSpPr>
      <p:sp>
        <p:nvSpPr>
          <p:cNvPr id="15" name="Text Placeholder 13"/>
          <p:cNvSpPr>
            <a:spLocks noGrp="1"/>
          </p:cNvSpPr>
          <p:nvPr>
            <p:ph type="body" sz="quarter" idx="18" hasCustomPrompt="1"/>
          </p:nvPr>
        </p:nvSpPr>
        <p:spPr>
          <a:xfrm>
            <a:off x="2229332" y="1885208"/>
            <a:ext cx="6457232" cy="336681"/>
          </a:xfrm>
        </p:spPr>
        <p:txBody>
          <a:bodyPr>
            <a:noAutofit/>
          </a:bodyPr>
          <a:lstStyle>
            <a:lvl1pPr marL="0" indent="0" algn="l">
              <a:buNone/>
              <a:defRPr sz="1400" baseline="0">
                <a:solidFill>
                  <a:srgbClr val="464E54"/>
                </a:solidFill>
              </a:defRPr>
            </a:lvl1pPr>
            <a:lvl2pPr marL="342883" indent="0">
              <a:buNone/>
              <a:defRPr/>
            </a:lvl2pPr>
          </a:lstStyle>
          <a:p>
            <a:pPr lvl="0"/>
            <a:r>
              <a:rPr lang="en-US" dirty="0"/>
              <a:t>ENTER HEADER</a:t>
            </a:r>
          </a:p>
        </p:txBody>
      </p:sp>
      <p:sp>
        <p:nvSpPr>
          <p:cNvPr id="20" name="Text Placeholder 18"/>
          <p:cNvSpPr>
            <a:spLocks noGrp="1"/>
          </p:cNvSpPr>
          <p:nvPr>
            <p:ph type="body" sz="quarter" idx="22" hasCustomPrompt="1"/>
          </p:nvPr>
        </p:nvSpPr>
        <p:spPr>
          <a:xfrm>
            <a:off x="2229331" y="2221889"/>
            <a:ext cx="6466993" cy="957149"/>
          </a:xfrm>
        </p:spPr>
        <p:txBody>
          <a:bodyPr>
            <a:normAutofit/>
          </a:bodyPr>
          <a:lstStyle>
            <a:lvl1pPr marL="0" indent="0">
              <a:buNone/>
              <a:defRPr sz="1050" baseline="0"/>
            </a:lvl1pPr>
          </a:lstStyle>
          <a:p>
            <a:pPr lvl="0"/>
            <a:r>
              <a:rPr lang="en-US" sz="1050" dirty="0"/>
              <a:t>Enter paragraph text here</a:t>
            </a:r>
            <a:endParaRPr lang="en-US" dirty="0"/>
          </a:p>
        </p:txBody>
      </p:sp>
      <p:sp>
        <p:nvSpPr>
          <p:cNvPr id="3" name="Pentagon 2"/>
          <p:cNvSpPr/>
          <p:nvPr userDrawn="1"/>
        </p:nvSpPr>
        <p:spPr>
          <a:xfrm>
            <a:off x="609599" y="1891452"/>
            <a:ext cx="1459204" cy="529064"/>
          </a:xfrm>
          <a:prstGeom prst="homePlate">
            <a:avLst/>
          </a:prstGeom>
          <a:solidFill>
            <a:srgbClr val="981E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Helvetica" charset="0"/>
              <a:ea typeface="Helvetica" charset="0"/>
              <a:cs typeface="Helvetica" charset="0"/>
            </a:endParaRPr>
          </a:p>
        </p:txBody>
      </p:sp>
      <p:sp>
        <p:nvSpPr>
          <p:cNvPr id="29" name="Text Placeholder 13"/>
          <p:cNvSpPr>
            <a:spLocks noGrp="1"/>
          </p:cNvSpPr>
          <p:nvPr>
            <p:ph type="body" sz="quarter" idx="25" hasCustomPrompt="1"/>
          </p:nvPr>
        </p:nvSpPr>
        <p:spPr>
          <a:xfrm>
            <a:off x="2229332" y="3244942"/>
            <a:ext cx="6457232" cy="336681"/>
          </a:xfrm>
        </p:spPr>
        <p:txBody>
          <a:bodyPr>
            <a:noAutofit/>
          </a:bodyPr>
          <a:lstStyle>
            <a:lvl1pPr marL="0" indent="0" algn="l">
              <a:buNone/>
              <a:defRPr sz="1400" baseline="0">
                <a:solidFill>
                  <a:srgbClr val="464E54"/>
                </a:solidFill>
              </a:defRPr>
            </a:lvl1pPr>
            <a:lvl2pPr marL="342883" indent="0">
              <a:buNone/>
              <a:defRPr/>
            </a:lvl2pPr>
          </a:lstStyle>
          <a:p>
            <a:pPr lvl="0"/>
            <a:r>
              <a:rPr lang="en-US" dirty="0"/>
              <a:t>ENTER HEADER</a:t>
            </a:r>
          </a:p>
        </p:txBody>
      </p:sp>
      <p:sp>
        <p:nvSpPr>
          <p:cNvPr id="30" name="Text Placeholder 18"/>
          <p:cNvSpPr>
            <a:spLocks noGrp="1"/>
          </p:cNvSpPr>
          <p:nvPr>
            <p:ph type="body" sz="quarter" idx="26" hasCustomPrompt="1"/>
          </p:nvPr>
        </p:nvSpPr>
        <p:spPr>
          <a:xfrm>
            <a:off x="2229331" y="3581622"/>
            <a:ext cx="6466993" cy="984074"/>
          </a:xfrm>
        </p:spPr>
        <p:txBody>
          <a:bodyPr>
            <a:normAutofit/>
          </a:bodyPr>
          <a:lstStyle>
            <a:lvl1pPr marL="0" indent="0">
              <a:buNone/>
              <a:defRPr sz="1050" baseline="0"/>
            </a:lvl1pPr>
          </a:lstStyle>
          <a:p>
            <a:pPr lvl="0"/>
            <a:r>
              <a:rPr lang="en-US" sz="1050" dirty="0"/>
              <a:t>Enter paragraph text here</a:t>
            </a:r>
            <a:endParaRPr lang="en-US" dirty="0"/>
          </a:p>
        </p:txBody>
      </p:sp>
      <p:sp>
        <p:nvSpPr>
          <p:cNvPr id="31" name="Pentagon 30"/>
          <p:cNvSpPr/>
          <p:nvPr userDrawn="1"/>
        </p:nvSpPr>
        <p:spPr>
          <a:xfrm>
            <a:off x="609599" y="3251186"/>
            <a:ext cx="1459204" cy="529064"/>
          </a:xfrm>
          <a:prstGeom prst="homePlate">
            <a:avLst/>
          </a:prstGeom>
          <a:solidFill>
            <a:srgbClr val="981E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Helvetica" charset="0"/>
              <a:ea typeface="Helvetica" charset="0"/>
              <a:cs typeface="Helvetica" charset="0"/>
            </a:endParaRPr>
          </a:p>
        </p:txBody>
      </p:sp>
      <p:sp>
        <p:nvSpPr>
          <p:cNvPr id="32" name="Text Placeholder 13"/>
          <p:cNvSpPr>
            <a:spLocks noGrp="1"/>
          </p:cNvSpPr>
          <p:nvPr>
            <p:ph type="body" sz="quarter" idx="27" hasCustomPrompt="1"/>
          </p:nvPr>
        </p:nvSpPr>
        <p:spPr>
          <a:xfrm>
            <a:off x="2219806" y="4646085"/>
            <a:ext cx="6466993" cy="250992"/>
          </a:xfrm>
        </p:spPr>
        <p:txBody>
          <a:bodyPr>
            <a:noAutofit/>
          </a:bodyPr>
          <a:lstStyle>
            <a:lvl1pPr marL="0" indent="0" algn="l">
              <a:buNone/>
              <a:defRPr sz="1400" baseline="0">
                <a:solidFill>
                  <a:srgbClr val="464E54"/>
                </a:solidFill>
              </a:defRPr>
            </a:lvl1pPr>
            <a:lvl2pPr marL="342883" indent="0">
              <a:buNone/>
              <a:defRPr/>
            </a:lvl2pPr>
          </a:lstStyle>
          <a:p>
            <a:pPr lvl="0"/>
            <a:r>
              <a:rPr lang="en-US" dirty="0"/>
              <a:t>ENTER HEADER</a:t>
            </a:r>
          </a:p>
        </p:txBody>
      </p:sp>
      <p:sp>
        <p:nvSpPr>
          <p:cNvPr id="33" name="Text Placeholder 18"/>
          <p:cNvSpPr>
            <a:spLocks noGrp="1"/>
          </p:cNvSpPr>
          <p:nvPr>
            <p:ph type="body" sz="quarter" idx="28" hasCustomPrompt="1"/>
          </p:nvPr>
        </p:nvSpPr>
        <p:spPr>
          <a:xfrm>
            <a:off x="2219806" y="4902377"/>
            <a:ext cx="6466993" cy="926410"/>
          </a:xfrm>
        </p:spPr>
        <p:txBody>
          <a:bodyPr>
            <a:normAutofit/>
          </a:bodyPr>
          <a:lstStyle>
            <a:lvl1pPr marL="0" indent="0">
              <a:buNone/>
              <a:defRPr sz="1050" baseline="0"/>
            </a:lvl1pPr>
          </a:lstStyle>
          <a:p>
            <a:pPr lvl="0"/>
            <a:r>
              <a:rPr lang="en-US" sz="1050" dirty="0"/>
              <a:t>Enter paragraph text here</a:t>
            </a:r>
            <a:endParaRPr lang="en-US" dirty="0"/>
          </a:p>
        </p:txBody>
      </p:sp>
      <p:sp>
        <p:nvSpPr>
          <p:cNvPr id="34" name="Pentagon 33"/>
          <p:cNvSpPr/>
          <p:nvPr userDrawn="1"/>
        </p:nvSpPr>
        <p:spPr>
          <a:xfrm>
            <a:off x="609599" y="4652330"/>
            <a:ext cx="1449679" cy="529064"/>
          </a:xfrm>
          <a:prstGeom prst="homePlate">
            <a:avLst/>
          </a:prstGeom>
          <a:solidFill>
            <a:srgbClr val="981E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Helvetica" charset="0"/>
              <a:ea typeface="Helvetica" charset="0"/>
              <a:cs typeface="Helvetica" charset="0"/>
            </a:endParaRPr>
          </a:p>
        </p:txBody>
      </p:sp>
      <p:sp>
        <p:nvSpPr>
          <p:cNvPr id="12" name="Text Placeholder 10"/>
          <p:cNvSpPr>
            <a:spLocks noGrp="1"/>
          </p:cNvSpPr>
          <p:nvPr>
            <p:ph type="body" sz="quarter" idx="14" hasCustomPrompt="1"/>
          </p:nvPr>
        </p:nvSpPr>
        <p:spPr>
          <a:xfrm>
            <a:off x="609599" y="914400"/>
            <a:ext cx="6553201"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13568657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3" name="Chart Placeholder 12"/>
          <p:cNvSpPr>
            <a:spLocks noGrp="1"/>
          </p:cNvSpPr>
          <p:nvPr>
            <p:ph type="chart" sz="quarter" idx="17" hasCustomPrompt="1"/>
          </p:nvPr>
        </p:nvSpPr>
        <p:spPr>
          <a:xfrm>
            <a:off x="609600" y="2057400"/>
            <a:ext cx="8077200" cy="4114800"/>
          </a:xfrm>
        </p:spPr>
        <p:txBody>
          <a:bodyPr/>
          <a:lstStyle>
            <a:lvl1pPr marL="0" indent="0">
              <a:buNone/>
              <a:defRPr baseline="0"/>
            </a:lvl1pPr>
          </a:lstStyle>
          <a:p>
            <a:r>
              <a:rPr lang="en-US" dirty="0"/>
              <a:t>Add a chart to this slide by clicking the chart icon below.</a:t>
            </a:r>
          </a:p>
        </p:txBody>
      </p:sp>
      <p:sp>
        <p:nvSpPr>
          <p:cNvPr id="4"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039037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photo layout">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a:xfrm>
            <a:off x="609599" y="1847910"/>
            <a:ext cx="1858428" cy="2743200"/>
          </a:xfrm>
        </p:spPr>
        <p:txBody>
          <a:bodyPr/>
          <a:lstStyle/>
          <a:p>
            <a:r>
              <a:rPr lang="en-US"/>
              <a:t>Drag picture to placeholder or click icon to add</a:t>
            </a:r>
          </a:p>
        </p:txBody>
      </p:sp>
      <p:sp>
        <p:nvSpPr>
          <p:cNvPr id="12" name="Picture Placeholder 10"/>
          <p:cNvSpPr>
            <a:spLocks noGrp="1"/>
          </p:cNvSpPr>
          <p:nvPr>
            <p:ph type="pic" sz="quarter" idx="18"/>
          </p:nvPr>
        </p:nvSpPr>
        <p:spPr>
          <a:xfrm>
            <a:off x="2712719" y="1847910"/>
            <a:ext cx="1858428" cy="2743200"/>
          </a:xfrm>
        </p:spPr>
        <p:txBody>
          <a:bodyPr/>
          <a:lstStyle/>
          <a:p>
            <a:r>
              <a:rPr lang="en-US"/>
              <a:t>Drag picture to placeholder or click icon to add</a:t>
            </a:r>
          </a:p>
        </p:txBody>
      </p:sp>
      <p:sp>
        <p:nvSpPr>
          <p:cNvPr id="13" name="Picture Placeholder 10"/>
          <p:cNvSpPr>
            <a:spLocks noGrp="1"/>
          </p:cNvSpPr>
          <p:nvPr>
            <p:ph type="pic" sz="quarter" idx="19"/>
          </p:nvPr>
        </p:nvSpPr>
        <p:spPr>
          <a:xfrm>
            <a:off x="4815839" y="1847910"/>
            <a:ext cx="1858428" cy="2743200"/>
          </a:xfrm>
        </p:spPr>
        <p:txBody>
          <a:bodyPr/>
          <a:lstStyle/>
          <a:p>
            <a:r>
              <a:rPr lang="en-US"/>
              <a:t>Drag picture to placeholder or click icon to add</a:t>
            </a:r>
          </a:p>
        </p:txBody>
      </p:sp>
      <p:sp>
        <p:nvSpPr>
          <p:cNvPr id="14" name="Picture Placeholder 10"/>
          <p:cNvSpPr>
            <a:spLocks noGrp="1"/>
          </p:cNvSpPr>
          <p:nvPr>
            <p:ph type="pic" sz="quarter" idx="20"/>
          </p:nvPr>
        </p:nvSpPr>
        <p:spPr>
          <a:xfrm>
            <a:off x="6918959" y="1847910"/>
            <a:ext cx="1858428" cy="2743200"/>
          </a:xfrm>
        </p:spPr>
        <p:txBody>
          <a:bodyPr/>
          <a:lstStyle/>
          <a:p>
            <a:r>
              <a:rPr lang="en-US"/>
              <a:t>Drag picture to placeholder or click icon to add</a:t>
            </a:r>
          </a:p>
        </p:txBody>
      </p:sp>
      <p:sp>
        <p:nvSpPr>
          <p:cNvPr id="16" name="Text Placeholder 15"/>
          <p:cNvSpPr>
            <a:spLocks noGrp="1"/>
          </p:cNvSpPr>
          <p:nvPr>
            <p:ph type="body" sz="quarter" idx="21" hasCustomPrompt="1"/>
          </p:nvPr>
        </p:nvSpPr>
        <p:spPr>
          <a:xfrm>
            <a:off x="609650" y="4679990"/>
            <a:ext cx="1858377"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7" name="Text Placeholder 15"/>
          <p:cNvSpPr>
            <a:spLocks noGrp="1"/>
          </p:cNvSpPr>
          <p:nvPr>
            <p:ph type="body" sz="quarter" idx="22" hasCustomPrompt="1"/>
          </p:nvPr>
        </p:nvSpPr>
        <p:spPr>
          <a:xfrm>
            <a:off x="2712278" y="4656130"/>
            <a:ext cx="1858869"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8" name="Text Placeholder 15"/>
          <p:cNvSpPr>
            <a:spLocks noGrp="1"/>
          </p:cNvSpPr>
          <p:nvPr>
            <p:ph type="body" sz="quarter" idx="23" hasCustomPrompt="1"/>
          </p:nvPr>
        </p:nvSpPr>
        <p:spPr>
          <a:xfrm>
            <a:off x="4815618" y="4656130"/>
            <a:ext cx="1858649"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9" name="Text Placeholder 15"/>
          <p:cNvSpPr>
            <a:spLocks noGrp="1"/>
          </p:cNvSpPr>
          <p:nvPr>
            <p:ph type="body" sz="quarter" idx="24" hasCustomPrompt="1"/>
          </p:nvPr>
        </p:nvSpPr>
        <p:spPr>
          <a:xfrm>
            <a:off x="6918959" y="4656130"/>
            <a:ext cx="1858428"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5" name="Text Placeholder 10"/>
          <p:cNvSpPr>
            <a:spLocks noGrp="1"/>
          </p:cNvSpPr>
          <p:nvPr>
            <p:ph type="body" sz="quarter" idx="14" hasCustomPrompt="1"/>
          </p:nvPr>
        </p:nvSpPr>
        <p:spPr>
          <a:xfrm>
            <a:off x="609599" y="914400"/>
            <a:ext cx="6553201" cy="844631"/>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39497698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photo layout">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a:xfrm>
            <a:off x="611715" y="2057399"/>
            <a:ext cx="2450781" cy="2450781"/>
          </a:xfrm>
        </p:spPr>
        <p:txBody>
          <a:bodyPr/>
          <a:lstStyle>
            <a:lvl1pPr algn="l">
              <a:defRPr/>
            </a:lvl1pPr>
          </a:lstStyle>
          <a:p>
            <a:r>
              <a:rPr lang="en-US" dirty="0"/>
              <a:t>Drag picture to placeholder or click icon to add</a:t>
            </a:r>
          </a:p>
        </p:txBody>
      </p:sp>
      <p:sp>
        <p:nvSpPr>
          <p:cNvPr id="12" name="Picture Placeholder 10"/>
          <p:cNvSpPr>
            <a:spLocks noGrp="1"/>
          </p:cNvSpPr>
          <p:nvPr>
            <p:ph type="pic" sz="quarter" idx="18"/>
          </p:nvPr>
        </p:nvSpPr>
        <p:spPr>
          <a:xfrm>
            <a:off x="3352800" y="2058837"/>
            <a:ext cx="2450781" cy="2450781"/>
          </a:xfrm>
        </p:spPr>
        <p:txBody>
          <a:bodyPr/>
          <a:lstStyle>
            <a:lvl1pPr algn="l">
              <a:defRPr/>
            </a:lvl1pPr>
          </a:lstStyle>
          <a:p>
            <a:r>
              <a:rPr lang="en-US"/>
              <a:t>Drag picture to placeholder or click icon to add</a:t>
            </a:r>
            <a:endParaRPr lang="en-US" dirty="0"/>
          </a:p>
        </p:txBody>
      </p:sp>
      <p:sp>
        <p:nvSpPr>
          <p:cNvPr id="13" name="Picture Placeholder 10"/>
          <p:cNvSpPr>
            <a:spLocks noGrp="1"/>
          </p:cNvSpPr>
          <p:nvPr>
            <p:ph type="pic" sz="quarter" idx="19"/>
          </p:nvPr>
        </p:nvSpPr>
        <p:spPr>
          <a:xfrm>
            <a:off x="6093885" y="2057399"/>
            <a:ext cx="2450781" cy="2450781"/>
          </a:xfrm>
        </p:spPr>
        <p:txBody>
          <a:bodyPr/>
          <a:lstStyle>
            <a:lvl1pPr algn="l">
              <a:defRPr/>
            </a:lvl1pPr>
          </a:lstStyle>
          <a:p>
            <a:r>
              <a:rPr lang="en-US"/>
              <a:t>Drag picture to placeholder or click icon to add</a:t>
            </a:r>
            <a:endParaRPr lang="en-US" dirty="0"/>
          </a:p>
        </p:txBody>
      </p:sp>
      <p:sp>
        <p:nvSpPr>
          <p:cNvPr id="16" name="Text Placeholder 15"/>
          <p:cNvSpPr>
            <a:spLocks noGrp="1"/>
          </p:cNvSpPr>
          <p:nvPr>
            <p:ph type="body" sz="quarter" idx="21" hasCustomPrompt="1"/>
          </p:nvPr>
        </p:nvSpPr>
        <p:spPr>
          <a:xfrm>
            <a:off x="609599" y="4676480"/>
            <a:ext cx="2452898" cy="1176337"/>
          </a:xfrm>
        </p:spPr>
        <p:txBody>
          <a:bodyPr>
            <a:normAutofit/>
          </a:bodyPr>
          <a:lstStyle>
            <a:lvl1pPr marL="0" indent="0" algn="l">
              <a:buNone/>
              <a:defRPr sz="1200" baseline="0"/>
            </a:lvl1pPr>
            <a:lvl2pPr marL="342883" indent="0">
              <a:buNone/>
              <a:defRPr/>
            </a:lvl2pPr>
          </a:lstStyle>
          <a:p>
            <a:pPr lvl="0"/>
            <a:r>
              <a:rPr lang="en-US" sz="1200" dirty="0"/>
              <a:t>Add photo caption or text here</a:t>
            </a:r>
            <a:endParaRPr lang="en-US" dirty="0"/>
          </a:p>
        </p:txBody>
      </p:sp>
      <p:sp>
        <p:nvSpPr>
          <p:cNvPr id="17" name="Text Placeholder 15"/>
          <p:cNvSpPr>
            <a:spLocks noGrp="1"/>
          </p:cNvSpPr>
          <p:nvPr>
            <p:ph type="body" sz="quarter" idx="22" hasCustomPrompt="1"/>
          </p:nvPr>
        </p:nvSpPr>
        <p:spPr>
          <a:xfrm>
            <a:off x="3354238" y="4676480"/>
            <a:ext cx="2450781" cy="1176337"/>
          </a:xfrm>
        </p:spPr>
        <p:txBody>
          <a:bodyPr>
            <a:normAutofit/>
          </a:bodyPr>
          <a:lstStyle>
            <a:lvl1pPr marL="0" indent="0" algn="l">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8" name="Text Placeholder 15"/>
          <p:cNvSpPr>
            <a:spLocks noGrp="1"/>
          </p:cNvSpPr>
          <p:nvPr>
            <p:ph type="body" sz="quarter" idx="23" hasCustomPrompt="1"/>
          </p:nvPr>
        </p:nvSpPr>
        <p:spPr>
          <a:xfrm>
            <a:off x="6093882" y="4686069"/>
            <a:ext cx="2450784" cy="1176337"/>
          </a:xfrm>
        </p:spPr>
        <p:txBody>
          <a:bodyPr>
            <a:normAutofit/>
          </a:bodyPr>
          <a:lstStyle>
            <a:lvl1pPr marL="0" indent="0" algn="l">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9" name="Text Placeholder 10"/>
          <p:cNvSpPr>
            <a:spLocks noGrp="1"/>
          </p:cNvSpPr>
          <p:nvPr>
            <p:ph type="body" sz="quarter" idx="14" hasCustomPrompt="1"/>
          </p:nvPr>
        </p:nvSpPr>
        <p:spPr>
          <a:xfrm>
            <a:off x="609599" y="914400"/>
            <a:ext cx="6553201"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197570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hoto layout">
    <p:spTree>
      <p:nvGrpSpPr>
        <p:cNvPr id="1" name=""/>
        <p:cNvGrpSpPr/>
        <p:nvPr/>
      </p:nvGrpSpPr>
      <p:grpSpPr>
        <a:xfrm>
          <a:off x="0" y="0"/>
          <a:ext cx="0" cy="0"/>
          <a:chOff x="0" y="0"/>
          <a:chExt cx="0" cy="0"/>
        </a:xfrm>
      </p:grpSpPr>
      <p:sp>
        <p:nvSpPr>
          <p:cNvPr id="12" name="Picture Placeholder 10"/>
          <p:cNvSpPr>
            <a:spLocks noGrp="1"/>
          </p:cNvSpPr>
          <p:nvPr>
            <p:ph type="pic" sz="quarter" idx="18"/>
          </p:nvPr>
        </p:nvSpPr>
        <p:spPr>
          <a:xfrm>
            <a:off x="611345" y="1915634"/>
            <a:ext cx="3716592" cy="3149968"/>
          </a:xfrm>
        </p:spPr>
        <p:txBody>
          <a:bodyPr/>
          <a:lstStyle>
            <a:lvl1pPr algn="l">
              <a:defRPr/>
            </a:lvl1pPr>
          </a:lstStyle>
          <a:p>
            <a:r>
              <a:rPr lang="en-US" dirty="0"/>
              <a:t>Drag picture to placeholder or click icon to add</a:t>
            </a:r>
          </a:p>
        </p:txBody>
      </p:sp>
      <p:sp>
        <p:nvSpPr>
          <p:cNvPr id="17" name="Text Placeholder 15"/>
          <p:cNvSpPr>
            <a:spLocks noGrp="1"/>
          </p:cNvSpPr>
          <p:nvPr>
            <p:ph type="body" sz="quarter" idx="22" hasCustomPrompt="1"/>
          </p:nvPr>
        </p:nvSpPr>
        <p:spPr>
          <a:xfrm>
            <a:off x="625450" y="5226517"/>
            <a:ext cx="3707930" cy="945683"/>
          </a:xfrm>
        </p:spPr>
        <p:txBody>
          <a:bodyPr>
            <a:normAutofit/>
          </a:bodyPr>
          <a:lstStyle>
            <a:lvl1pPr marL="0" indent="0" algn="l">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8" name="Text Placeholder 15"/>
          <p:cNvSpPr>
            <a:spLocks noGrp="1"/>
          </p:cNvSpPr>
          <p:nvPr>
            <p:ph type="body" sz="quarter" idx="23" hasCustomPrompt="1"/>
          </p:nvPr>
        </p:nvSpPr>
        <p:spPr>
          <a:xfrm>
            <a:off x="4744704" y="5226517"/>
            <a:ext cx="3716592" cy="945683"/>
          </a:xfrm>
        </p:spPr>
        <p:txBody>
          <a:bodyPr>
            <a:normAutofit/>
          </a:bodyPr>
          <a:lstStyle>
            <a:lvl1pPr marL="0" indent="0" algn="l">
              <a:buNone/>
              <a:defRPr sz="1200" baseline="0"/>
            </a:lvl1pPr>
            <a:lvl2pPr marL="342883" indent="0">
              <a:buNone/>
              <a:defRPr/>
            </a:lvl2pPr>
          </a:lstStyle>
          <a:p>
            <a:pPr lvl="0"/>
            <a:r>
              <a:rPr lang="en-US" sz="1200" dirty="0"/>
              <a:t>Add photo caption or text here</a:t>
            </a:r>
            <a:endParaRPr lang="en-US" dirty="0"/>
          </a:p>
        </p:txBody>
      </p:sp>
      <p:sp>
        <p:nvSpPr>
          <p:cNvPr id="14" name="Picture Placeholder 10"/>
          <p:cNvSpPr>
            <a:spLocks noGrp="1"/>
          </p:cNvSpPr>
          <p:nvPr>
            <p:ph type="pic" sz="quarter" idx="24"/>
          </p:nvPr>
        </p:nvSpPr>
        <p:spPr>
          <a:xfrm>
            <a:off x="4739261" y="1915634"/>
            <a:ext cx="3716592" cy="3149968"/>
          </a:xfrm>
        </p:spPr>
        <p:txBody>
          <a:bodyPr/>
          <a:lstStyle>
            <a:lvl1pPr algn="l">
              <a:defRPr/>
            </a:lvl1pPr>
          </a:lstStyle>
          <a:p>
            <a:r>
              <a:rPr lang="en-US"/>
              <a:t>Drag picture to placeholder or click icon to add</a:t>
            </a:r>
            <a:endParaRPr lang="en-US" dirty="0"/>
          </a:p>
        </p:txBody>
      </p:sp>
      <p:sp>
        <p:nvSpPr>
          <p:cNvPr id="7" name="Text Placeholder 10"/>
          <p:cNvSpPr>
            <a:spLocks noGrp="1"/>
          </p:cNvSpPr>
          <p:nvPr>
            <p:ph type="body" sz="quarter" idx="14" hasCustomPrompt="1"/>
          </p:nvPr>
        </p:nvSpPr>
        <p:spPr>
          <a:xfrm>
            <a:off x="611345" y="914401"/>
            <a:ext cx="6551455" cy="840318"/>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34013252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5" name="Table Placeholder 4"/>
          <p:cNvSpPr>
            <a:spLocks noGrp="1"/>
          </p:cNvSpPr>
          <p:nvPr>
            <p:ph type="tbl" sz="quarter" idx="15" hasCustomPrompt="1"/>
          </p:nvPr>
        </p:nvSpPr>
        <p:spPr>
          <a:xfrm>
            <a:off x="609598" y="2057400"/>
            <a:ext cx="8077201" cy="4114800"/>
          </a:xfrm>
        </p:spPr>
        <p:txBody>
          <a:bodyPr/>
          <a:lstStyle>
            <a:lvl1pPr marL="0" indent="0">
              <a:buNone/>
              <a:defRPr baseline="0"/>
            </a:lvl1pPr>
          </a:lstStyle>
          <a:p>
            <a:r>
              <a:rPr lang="en-US" dirty="0"/>
              <a:t>Insert your table here by clicking the table icon below. You will be prompted to enter the number of rows and columns. </a:t>
            </a:r>
          </a:p>
        </p:txBody>
      </p:sp>
      <p:sp>
        <p:nvSpPr>
          <p:cNvPr id="4" name="Text Placeholder 10"/>
          <p:cNvSpPr>
            <a:spLocks noGrp="1"/>
          </p:cNvSpPr>
          <p:nvPr>
            <p:ph type="body" sz="quarter" idx="14" hasCustomPrompt="1"/>
          </p:nvPr>
        </p:nvSpPr>
        <p:spPr>
          <a:xfrm>
            <a:off x="609599" y="914400"/>
            <a:ext cx="6553201"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3575315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Table Slide layout">
    <p:spTree>
      <p:nvGrpSpPr>
        <p:cNvPr id="1" name=""/>
        <p:cNvGrpSpPr/>
        <p:nvPr/>
      </p:nvGrpSpPr>
      <p:grpSpPr>
        <a:xfrm>
          <a:off x="0" y="0"/>
          <a:ext cx="0" cy="0"/>
          <a:chOff x="0" y="0"/>
          <a:chExt cx="0" cy="0"/>
        </a:xfrm>
      </p:grpSpPr>
      <p:sp>
        <p:nvSpPr>
          <p:cNvPr id="5" name="Table Placeholder 4"/>
          <p:cNvSpPr>
            <a:spLocks noGrp="1"/>
          </p:cNvSpPr>
          <p:nvPr>
            <p:ph type="tbl" sz="quarter" idx="15" hasCustomPrompt="1"/>
          </p:nvPr>
        </p:nvSpPr>
        <p:spPr>
          <a:xfrm>
            <a:off x="590908" y="1733152"/>
            <a:ext cx="3981092" cy="4439048"/>
          </a:xfrm>
        </p:spPr>
        <p:txBody>
          <a:bodyPr/>
          <a:lstStyle>
            <a:lvl1pPr marL="0" indent="0">
              <a:buNone/>
              <a:defRPr baseline="0"/>
            </a:lvl1pPr>
          </a:lstStyle>
          <a:p>
            <a:r>
              <a:rPr lang="en-US" dirty="0"/>
              <a:t>Insert your table here by clicking the table icon below. You will be prompted to enter the number of rows and columns. </a:t>
            </a:r>
          </a:p>
        </p:txBody>
      </p:sp>
      <p:sp>
        <p:nvSpPr>
          <p:cNvPr id="10" name="Table Placeholder 4"/>
          <p:cNvSpPr>
            <a:spLocks noGrp="1"/>
          </p:cNvSpPr>
          <p:nvPr>
            <p:ph type="tbl" sz="quarter" idx="16" hasCustomPrompt="1"/>
          </p:nvPr>
        </p:nvSpPr>
        <p:spPr>
          <a:xfrm>
            <a:off x="4914594" y="1733152"/>
            <a:ext cx="3772206" cy="4439048"/>
          </a:xfrm>
        </p:spPr>
        <p:txBody>
          <a:bodyPr/>
          <a:lstStyle>
            <a:lvl1pPr marL="0" indent="0">
              <a:buNone/>
              <a:defRPr baseline="0"/>
            </a:lvl1pPr>
          </a:lstStyle>
          <a:p>
            <a:r>
              <a:rPr lang="en-US" dirty="0"/>
              <a:t>Insert your table here by clicking the table icon below. You will be prompted to enter the number of rows and columns. </a:t>
            </a:r>
          </a:p>
        </p:txBody>
      </p:sp>
      <p:sp>
        <p:nvSpPr>
          <p:cNvPr id="12" name="Text Placeholder 10"/>
          <p:cNvSpPr>
            <a:spLocks noGrp="1"/>
          </p:cNvSpPr>
          <p:nvPr>
            <p:ph type="body" sz="quarter" idx="14" hasCustomPrompt="1"/>
          </p:nvPr>
        </p:nvSpPr>
        <p:spPr>
          <a:xfrm>
            <a:off x="609600" y="914401"/>
            <a:ext cx="6553201" cy="818752"/>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465869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Layout">
    <p:spTree>
      <p:nvGrpSpPr>
        <p:cNvPr id="1" name=""/>
        <p:cNvGrpSpPr/>
        <p:nvPr/>
      </p:nvGrpSpPr>
      <p:grpSpPr>
        <a:xfrm>
          <a:off x="0" y="0"/>
          <a:ext cx="0" cy="0"/>
          <a:chOff x="0" y="0"/>
          <a:chExt cx="0" cy="0"/>
        </a:xfrm>
      </p:grpSpPr>
      <p:sp>
        <p:nvSpPr>
          <p:cNvPr id="13"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
        <p:nvSpPr>
          <p:cNvPr id="5" name="Text Placeholder 4"/>
          <p:cNvSpPr>
            <a:spLocks noGrp="1"/>
          </p:cNvSpPr>
          <p:nvPr>
            <p:ph type="body" sz="quarter" idx="15"/>
          </p:nvPr>
        </p:nvSpPr>
        <p:spPr>
          <a:xfrm>
            <a:off x="609601" y="2209800"/>
            <a:ext cx="8077200" cy="3962400"/>
          </a:xfrm>
        </p:spPr>
        <p:txBody>
          <a:bodyPr>
            <a:normAutofit/>
          </a:bodyPr>
          <a:lstStyle>
            <a:lvl1pPr marL="0" indent="0">
              <a:buNone/>
              <a:defRPr sz="20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57461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hart layout">
    <p:spTree>
      <p:nvGrpSpPr>
        <p:cNvPr id="1" name=""/>
        <p:cNvGrpSpPr/>
        <p:nvPr/>
      </p:nvGrpSpPr>
      <p:grpSpPr>
        <a:xfrm>
          <a:off x="0" y="0"/>
          <a:ext cx="0" cy="0"/>
          <a:chOff x="0" y="0"/>
          <a:chExt cx="0" cy="0"/>
        </a:xfrm>
      </p:grpSpPr>
      <p:sp>
        <p:nvSpPr>
          <p:cNvPr id="6" name="Chart Placeholder 5"/>
          <p:cNvSpPr>
            <a:spLocks noGrp="1"/>
          </p:cNvSpPr>
          <p:nvPr>
            <p:ph type="chart" sz="quarter" idx="15" hasCustomPrompt="1"/>
          </p:nvPr>
        </p:nvSpPr>
        <p:spPr>
          <a:xfrm>
            <a:off x="609600" y="1736027"/>
            <a:ext cx="3979562" cy="4436173"/>
          </a:xfrm>
        </p:spPr>
        <p:txBody>
          <a:bodyPr/>
          <a:lstStyle>
            <a:lvl1pPr marL="0" indent="0">
              <a:buNone/>
              <a:defRPr baseline="0"/>
            </a:lvl1pPr>
          </a:lstStyle>
          <a:p>
            <a:r>
              <a:rPr lang="en-US" dirty="0"/>
              <a:t>Add chart by clicking on icon below.</a:t>
            </a:r>
          </a:p>
        </p:txBody>
      </p:sp>
      <p:sp>
        <p:nvSpPr>
          <p:cNvPr id="12" name="Chart Placeholder 5"/>
          <p:cNvSpPr>
            <a:spLocks noGrp="1"/>
          </p:cNvSpPr>
          <p:nvPr>
            <p:ph type="chart" sz="quarter" idx="16" hasCustomPrompt="1"/>
          </p:nvPr>
        </p:nvSpPr>
        <p:spPr>
          <a:xfrm>
            <a:off x="4724400" y="1736027"/>
            <a:ext cx="3974306" cy="4436173"/>
          </a:xfrm>
        </p:spPr>
        <p:txBody>
          <a:bodyPr/>
          <a:lstStyle>
            <a:lvl1pPr marL="0" marR="0" indent="0" algn="l" defTabSz="685766" rtl="0" eaLnBrk="1" fontAlgn="auto" latinLnBrk="0" hangingPunct="1">
              <a:lnSpc>
                <a:spcPct val="90000"/>
              </a:lnSpc>
              <a:spcBef>
                <a:spcPts val="750"/>
              </a:spcBef>
              <a:spcAft>
                <a:spcPts val="0"/>
              </a:spcAft>
              <a:buClrTx/>
              <a:buSzTx/>
              <a:buFont typeface="Arial" panose="020B0604020202020204" pitchFamily="34" charset="0"/>
              <a:buNone/>
              <a:tabLst/>
              <a:defRPr/>
            </a:lvl1pPr>
          </a:lstStyle>
          <a:p>
            <a:r>
              <a:rPr lang="en-US" dirty="0"/>
              <a:t>Add chart by clicking on icon below.</a:t>
            </a:r>
          </a:p>
          <a:p>
            <a:endParaRPr lang="en-US" dirty="0"/>
          </a:p>
        </p:txBody>
      </p:sp>
      <p:sp>
        <p:nvSpPr>
          <p:cNvPr id="13" name="Text Placeholder 10"/>
          <p:cNvSpPr>
            <a:spLocks noGrp="1"/>
          </p:cNvSpPr>
          <p:nvPr>
            <p:ph type="body" sz="quarter" idx="14" hasCustomPrompt="1"/>
          </p:nvPr>
        </p:nvSpPr>
        <p:spPr>
          <a:xfrm>
            <a:off x="609599" y="914400"/>
            <a:ext cx="6553201" cy="82162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9281379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 Slide">
    <p:bg>
      <p:bgPr>
        <a:solidFill>
          <a:schemeClr val="bg1"/>
        </a:solidFill>
        <a:effectLst/>
      </p:bgPr>
    </p:bg>
    <p:spTree>
      <p:nvGrpSpPr>
        <p:cNvPr id="1" name=""/>
        <p:cNvGrpSpPr/>
        <p:nvPr/>
      </p:nvGrpSpPr>
      <p:grpSpPr>
        <a:xfrm>
          <a:off x="0" y="0"/>
          <a:ext cx="0" cy="0"/>
          <a:chOff x="0" y="0"/>
          <a:chExt cx="0" cy="0"/>
        </a:xfrm>
      </p:grpSpPr>
      <p:sp>
        <p:nvSpPr>
          <p:cNvPr id="10" name="TextBox 9"/>
          <p:cNvSpPr txBox="1"/>
          <p:nvPr userDrawn="1"/>
        </p:nvSpPr>
        <p:spPr>
          <a:xfrm>
            <a:off x="533400" y="1338170"/>
            <a:ext cx="2679336" cy="730969"/>
          </a:xfrm>
          <a:prstGeom prst="rect">
            <a:avLst/>
          </a:prstGeom>
          <a:noFill/>
        </p:spPr>
        <p:txBody>
          <a:bodyPr wrap="square" rtlCol="0">
            <a:spAutoFit/>
          </a:bodyPr>
          <a:lstStyle/>
          <a:p>
            <a:r>
              <a:rPr lang="en-US" sz="2800" b="0" i="0" dirty="0">
                <a:solidFill>
                  <a:srgbClr val="981E32"/>
                </a:solidFill>
                <a:latin typeface="Calibri" charset="0"/>
                <a:ea typeface="Calibri" charset="0"/>
                <a:cs typeface="Calibri" charset="0"/>
              </a:rPr>
              <a:t>CONTACT:</a:t>
            </a:r>
          </a:p>
          <a:p>
            <a:endParaRPr lang="en-US" sz="1350" dirty="0"/>
          </a:p>
        </p:txBody>
      </p:sp>
      <p:sp>
        <p:nvSpPr>
          <p:cNvPr id="12" name="Text Placeholder 11"/>
          <p:cNvSpPr>
            <a:spLocks noGrp="1"/>
          </p:cNvSpPr>
          <p:nvPr>
            <p:ph type="body" sz="quarter" idx="11" hasCustomPrompt="1"/>
          </p:nvPr>
        </p:nvSpPr>
        <p:spPr>
          <a:xfrm>
            <a:off x="609600" y="1908002"/>
            <a:ext cx="6248400" cy="327716"/>
          </a:xfrm>
        </p:spPr>
        <p:txBody>
          <a:bodyPr>
            <a:noAutofit/>
          </a:bodyPr>
          <a:lstStyle>
            <a:lvl1pPr marL="0" indent="0">
              <a:buNone/>
              <a:defRPr sz="2000" b="0" i="0" baseline="0">
                <a:latin typeface="Calibri" charset="0"/>
                <a:ea typeface="Calibri" charset="0"/>
                <a:cs typeface="Calibri" charset="0"/>
              </a:defRPr>
            </a:lvl1pPr>
            <a:lvl4pPr marL="1028648" indent="0">
              <a:buNone/>
              <a:defRPr/>
            </a:lvl4pPr>
          </a:lstStyle>
          <a:p>
            <a:pPr lvl="0"/>
            <a:r>
              <a:rPr lang="en-US" dirty="0"/>
              <a:t>Name goes here</a:t>
            </a:r>
          </a:p>
        </p:txBody>
      </p:sp>
      <p:sp>
        <p:nvSpPr>
          <p:cNvPr id="16" name="Text Placeholder 11"/>
          <p:cNvSpPr>
            <a:spLocks noGrp="1"/>
          </p:cNvSpPr>
          <p:nvPr>
            <p:ph type="body" sz="quarter" idx="12" hasCustomPrompt="1"/>
          </p:nvPr>
        </p:nvSpPr>
        <p:spPr>
          <a:xfrm>
            <a:off x="609600" y="2362200"/>
            <a:ext cx="6248400" cy="327716"/>
          </a:xfrm>
        </p:spPr>
        <p:txBody>
          <a:bodyPr>
            <a:noAutofit/>
          </a:bodyPr>
          <a:lstStyle>
            <a:lvl1pPr marL="0" indent="0">
              <a:buNone/>
              <a:defRPr sz="2000" b="0" i="0" baseline="0">
                <a:latin typeface="Calibri" charset="0"/>
                <a:ea typeface="Calibri" charset="0"/>
                <a:cs typeface="Calibri" charset="0"/>
              </a:defRPr>
            </a:lvl1pPr>
            <a:lvl4pPr marL="1028648" indent="0">
              <a:buNone/>
              <a:defRPr/>
            </a:lvl4pPr>
          </a:lstStyle>
          <a:p>
            <a:pPr lvl="0"/>
            <a:r>
              <a:rPr lang="en-US" dirty="0"/>
              <a:t>Phone goes here</a:t>
            </a:r>
          </a:p>
        </p:txBody>
      </p:sp>
      <p:sp>
        <p:nvSpPr>
          <p:cNvPr id="23" name="Text Placeholder 22"/>
          <p:cNvSpPr>
            <a:spLocks noGrp="1"/>
          </p:cNvSpPr>
          <p:nvPr>
            <p:ph type="body" sz="quarter" idx="14" hasCustomPrompt="1"/>
          </p:nvPr>
        </p:nvSpPr>
        <p:spPr>
          <a:xfrm>
            <a:off x="609600" y="5636326"/>
            <a:ext cx="4568696" cy="539117"/>
          </a:xfrm>
        </p:spPr>
        <p:txBody>
          <a:bodyPr>
            <a:normAutofit/>
          </a:bodyPr>
          <a:lstStyle>
            <a:lvl1pPr marL="0" indent="0">
              <a:buNone/>
              <a:defRPr sz="1200" baseline="0"/>
            </a:lvl1pPr>
          </a:lstStyle>
          <a:p>
            <a:pPr lvl="0"/>
            <a:r>
              <a:rPr lang="en-US" sz="1200" dirty="0"/>
              <a:t>Enter address here (103 E. Spokane Falls Blvd.)</a:t>
            </a:r>
            <a:endParaRPr lang="en-US" dirty="0"/>
          </a:p>
        </p:txBody>
      </p:sp>
    </p:spTree>
    <p:extLst>
      <p:ext uri="{BB962C8B-B14F-4D97-AF65-F5344CB8AC3E}">
        <p14:creationId xmlns:p14="http://schemas.microsoft.com/office/powerpoint/2010/main" val="1639503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40FED-6E95-4177-A7EF-CD303B9E611D}" type="datetime4">
              <a:rPr lang="en-US" smtClean="0"/>
              <a:t>August 10,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4080121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1F9259A-1FE3-4FF9-8A07-BDD8177164ED}" type="datetime4">
              <a:rPr lang="en-US" smtClean="0"/>
              <a:t>August 10,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7712255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lvl1pPr>
              <a:defRPr sz="3200">
                <a:latin typeface="Calibri" charset="0"/>
                <a:ea typeface="Calibri" charset="0"/>
                <a:cs typeface="Calibri" charset="0"/>
              </a:defRPr>
            </a:lvl1pPr>
          </a:lstStyle>
          <a:p>
            <a:r>
              <a:rPr lang="en-US" dirty="0"/>
              <a:t>Click to edit Master title style</a:t>
            </a:r>
          </a:p>
        </p:txBody>
      </p:sp>
      <p:sp>
        <p:nvSpPr>
          <p:cNvPr id="9" name="Text Placeholder 8"/>
          <p:cNvSpPr>
            <a:spLocks noGrp="1"/>
          </p:cNvSpPr>
          <p:nvPr>
            <p:ph type="body" sz="quarter" idx="10"/>
          </p:nvPr>
        </p:nvSpPr>
        <p:spPr>
          <a:xfrm>
            <a:off x="628650" y="2950392"/>
            <a:ext cx="8058150" cy="3221808"/>
          </a:xfrm>
        </p:spPr>
        <p:txBody>
          <a:bodyPr/>
          <a:lstStyle>
            <a:lvl1pPr marL="0" indent="0">
              <a:buNone/>
              <a:defRPr>
                <a:latin typeface="Calibri" charset="0"/>
                <a:ea typeface="Calibri" charset="0"/>
                <a:cs typeface="Calibri" charset="0"/>
              </a:defRPr>
            </a:lvl1pPr>
            <a:lvl2pPr>
              <a:defRPr>
                <a:latin typeface="Calibri" charset="0"/>
                <a:ea typeface="Calibri" charset="0"/>
                <a:cs typeface="Calibri" charset="0"/>
              </a:defRPr>
            </a:lvl2pPr>
            <a:lvl3pPr>
              <a:defRPr>
                <a:latin typeface="Calibri" charset="0"/>
                <a:ea typeface="Calibri" charset="0"/>
                <a:cs typeface="Calibri" charset="0"/>
              </a:defRPr>
            </a:lvl3pPr>
            <a:lvl4pPr>
              <a:defRPr>
                <a:latin typeface="Calibri" charset="0"/>
                <a:ea typeface="Calibri" charset="0"/>
                <a:cs typeface="Calibri" charset="0"/>
              </a:defRPr>
            </a:lvl4pPr>
            <a:lvl5pPr>
              <a:defRPr>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05613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Layout">
    <p:spTree>
      <p:nvGrpSpPr>
        <p:cNvPr id="1" name=""/>
        <p:cNvGrpSpPr/>
        <p:nvPr/>
      </p:nvGrpSpPr>
      <p:grpSpPr>
        <a:xfrm>
          <a:off x="0" y="0"/>
          <a:ext cx="0" cy="0"/>
          <a:chOff x="0" y="0"/>
          <a:chExt cx="0" cy="0"/>
        </a:xfrm>
      </p:grpSpPr>
      <p:sp>
        <p:nvSpPr>
          <p:cNvPr id="13"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
        <p:nvSpPr>
          <p:cNvPr id="5" name="Text Placeholder 4"/>
          <p:cNvSpPr>
            <a:spLocks noGrp="1"/>
          </p:cNvSpPr>
          <p:nvPr>
            <p:ph type="body" sz="quarter" idx="15"/>
          </p:nvPr>
        </p:nvSpPr>
        <p:spPr>
          <a:xfrm>
            <a:off x="609601" y="2209800"/>
            <a:ext cx="8077200" cy="3962400"/>
          </a:xfrm>
        </p:spPr>
        <p:txBody>
          <a:bodyPr>
            <a:normAutofit/>
          </a:bodyPr>
          <a:lstStyle>
            <a:lvl1pPr marL="0" indent="0">
              <a:buNone/>
              <a:defRPr sz="20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2052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lumn Layout">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a:xfrm>
            <a:off x="609601" y="2209800"/>
            <a:ext cx="4015672"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Text Placeholder 13"/>
          <p:cNvSpPr>
            <a:spLocks noGrp="1"/>
          </p:cNvSpPr>
          <p:nvPr>
            <p:ph type="body" sz="quarter" idx="18"/>
          </p:nvPr>
        </p:nvSpPr>
        <p:spPr>
          <a:xfrm>
            <a:off x="4724400" y="2209800"/>
            <a:ext cx="3979069"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10"/>
          <p:cNvSpPr>
            <a:spLocks noGrp="1"/>
          </p:cNvSpPr>
          <p:nvPr>
            <p:ph type="body" sz="quarter" idx="14" hasCustomPrompt="1"/>
          </p:nvPr>
        </p:nvSpPr>
        <p:spPr>
          <a:xfrm>
            <a:off x="609601"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004371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olumn Layout">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a:xfrm>
            <a:off x="623207" y="2209800"/>
            <a:ext cx="2329391"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Text Placeholder 13"/>
          <p:cNvSpPr>
            <a:spLocks noGrp="1"/>
          </p:cNvSpPr>
          <p:nvPr>
            <p:ph type="body" sz="quarter" idx="19"/>
          </p:nvPr>
        </p:nvSpPr>
        <p:spPr>
          <a:xfrm>
            <a:off x="3407304" y="2209800"/>
            <a:ext cx="2329391"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13"/>
          <p:cNvSpPr>
            <a:spLocks noGrp="1"/>
          </p:cNvSpPr>
          <p:nvPr>
            <p:ph type="body" sz="quarter" idx="20"/>
          </p:nvPr>
        </p:nvSpPr>
        <p:spPr>
          <a:xfrm>
            <a:off x="6191401" y="2209800"/>
            <a:ext cx="2329391"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164138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Full page no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19712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Page Layout Option 2">
    <p:spTree>
      <p:nvGrpSpPr>
        <p:cNvPr id="1" name=""/>
        <p:cNvGrpSpPr/>
        <p:nvPr/>
      </p:nvGrpSpPr>
      <p:grpSpPr>
        <a:xfrm>
          <a:off x="0" y="0"/>
          <a:ext cx="0" cy="0"/>
          <a:chOff x="0" y="0"/>
          <a:chExt cx="0" cy="0"/>
        </a:xfrm>
      </p:grpSpPr>
      <p:sp>
        <p:nvSpPr>
          <p:cNvPr id="8" name="Picture Placeholder 7"/>
          <p:cNvSpPr>
            <a:spLocks noGrp="1"/>
          </p:cNvSpPr>
          <p:nvPr>
            <p:ph type="pic" sz="quarter" idx="12" hasCustomPrompt="1"/>
          </p:nvPr>
        </p:nvSpPr>
        <p:spPr>
          <a:xfrm>
            <a:off x="0" y="1"/>
            <a:ext cx="9144000" cy="5826125"/>
          </a:xfrm>
          <a:solidFill>
            <a:srgbClr val="EFF0F1"/>
          </a:solidFill>
        </p:spPr>
        <p:txBody>
          <a:bodyPr/>
          <a:lstStyle>
            <a:lvl1pPr marL="0" indent="0">
              <a:buNone/>
              <a:defRPr baseline="0"/>
            </a:lvl1pPr>
          </a:lstStyle>
          <a:p>
            <a:r>
              <a:rPr lang="en-US" dirty="0"/>
              <a:t>Drag your picture to this placeholder or click on the photo icon below to add it to this slide.</a:t>
            </a:r>
          </a:p>
        </p:txBody>
      </p:sp>
    </p:spTree>
    <p:extLst>
      <p:ext uri="{BB962C8B-B14F-4D97-AF65-F5344CB8AC3E}">
        <p14:creationId xmlns:p14="http://schemas.microsoft.com/office/powerpoint/2010/main" val="9349508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lumn Layout">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a:xfrm>
            <a:off x="609601" y="2209800"/>
            <a:ext cx="4015672"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Text Placeholder 13"/>
          <p:cNvSpPr>
            <a:spLocks noGrp="1"/>
          </p:cNvSpPr>
          <p:nvPr>
            <p:ph type="body" sz="quarter" idx="18"/>
          </p:nvPr>
        </p:nvSpPr>
        <p:spPr>
          <a:xfrm>
            <a:off x="4724400" y="2209800"/>
            <a:ext cx="3979069"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10"/>
          <p:cNvSpPr>
            <a:spLocks noGrp="1"/>
          </p:cNvSpPr>
          <p:nvPr>
            <p:ph type="body" sz="quarter" idx="14" hasCustomPrompt="1"/>
          </p:nvPr>
        </p:nvSpPr>
        <p:spPr>
          <a:xfrm>
            <a:off x="609601"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947124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alf page Image layout">
    <p:spTree>
      <p:nvGrpSpPr>
        <p:cNvPr id="1" name=""/>
        <p:cNvGrpSpPr/>
        <p:nvPr/>
      </p:nvGrpSpPr>
      <p:grpSpPr>
        <a:xfrm>
          <a:off x="0" y="0"/>
          <a:ext cx="0" cy="0"/>
          <a:chOff x="0" y="0"/>
          <a:chExt cx="0" cy="0"/>
        </a:xfrm>
      </p:grpSpPr>
      <p:sp>
        <p:nvSpPr>
          <p:cNvPr id="9" name="Picture Placeholder 2"/>
          <p:cNvSpPr>
            <a:spLocks noGrp="1"/>
          </p:cNvSpPr>
          <p:nvPr>
            <p:ph type="pic" sz="quarter" idx="22" hasCustomPrompt="1"/>
          </p:nvPr>
        </p:nvSpPr>
        <p:spPr>
          <a:xfrm>
            <a:off x="0" y="381000"/>
            <a:ext cx="4717676" cy="6477000"/>
          </a:xfrm>
          <a:solidFill>
            <a:srgbClr val="D9D9D9"/>
          </a:solidFill>
        </p:spPr>
        <p:txBody>
          <a:bodyPr anchor="t"/>
          <a:lstStyle>
            <a:lvl1pPr marL="0" indent="0" algn="ctr">
              <a:buNone/>
              <a:defRPr/>
            </a:lvl1pPr>
          </a:lstStyle>
          <a:p>
            <a:r>
              <a:rPr lang="en-US" dirty="0"/>
              <a:t>Drag your picture to this placeholder or click on the photo icon below to add it to this slide.</a:t>
            </a:r>
          </a:p>
        </p:txBody>
      </p:sp>
      <p:sp>
        <p:nvSpPr>
          <p:cNvPr id="21" name="Text Placeholder 10"/>
          <p:cNvSpPr>
            <a:spLocks noGrp="1"/>
          </p:cNvSpPr>
          <p:nvPr>
            <p:ph type="body" sz="quarter" idx="14" hasCustomPrompt="1"/>
          </p:nvPr>
        </p:nvSpPr>
        <p:spPr>
          <a:xfrm>
            <a:off x="4877277" y="1676400"/>
            <a:ext cx="3709511" cy="838200"/>
          </a:xfrm>
        </p:spPr>
        <p:txBody>
          <a:bodyPr lIns="0" tIns="0" rIns="0" bIns="0">
            <a:normAutofit/>
          </a:bodyPr>
          <a:lstStyle>
            <a:lvl1pPr marL="0" indent="0" algn="l">
              <a:buNone/>
              <a:defRPr sz="2400" b="0" i="0" kern="0" spc="113">
                <a:solidFill>
                  <a:srgbClr val="981E32"/>
                </a:solidFill>
                <a:latin typeface="Calibri" charset="0"/>
                <a:ea typeface="Calibri" charset="0"/>
                <a:cs typeface="Calibri" charset="0"/>
              </a:defRPr>
            </a:lvl1pPr>
          </a:lstStyle>
          <a:p>
            <a:pPr lvl="0"/>
            <a:r>
              <a:rPr lang="en-US" dirty="0"/>
              <a:t>Click here to add your title</a:t>
            </a:r>
          </a:p>
        </p:txBody>
      </p:sp>
      <p:sp>
        <p:nvSpPr>
          <p:cNvPr id="27" name="Text Placeholder 26"/>
          <p:cNvSpPr>
            <a:spLocks noGrp="1"/>
          </p:cNvSpPr>
          <p:nvPr>
            <p:ph type="body" sz="quarter" idx="23" hasCustomPrompt="1"/>
          </p:nvPr>
        </p:nvSpPr>
        <p:spPr>
          <a:xfrm>
            <a:off x="4886325" y="2514600"/>
            <a:ext cx="3700463" cy="4152900"/>
          </a:xfrm>
        </p:spPr>
        <p:txBody>
          <a:bodyPr>
            <a:normAutofit/>
          </a:bodyPr>
          <a:lstStyle>
            <a:lvl1pPr marL="0" indent="0">
              <a:buNone/>
              <a:defRPr sz="1800" baseline="0"/>
            </a:lvl1pPr>
          </a:lstStyle>
          <a:p>
            <a:pPr lvl="0"/>
            <a:r>
              <a:rPr lang="en-US" sz="1350" dirty="0"/>
              <a:t>Add paragraph text here</a:t>
            </a:r>
            <a:endParaRPr lang="en-US" dirty="0"/>
          </a:p>
        </p:txBody>
      </p:sp>
    </p:spTree>
    <p:extLst>
      <p:ext uri="{BB962C8B-B14F-4D97-AF65-F5344CB8AC3E}">
        <p14:creationId xmlns:p14="http://schemas.microsoft.com/office/powerpoint/2010/main" val="3927226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 Column Design">
    <p:spTree>
      <p:nvGrpSpPr>
        <p:cNvPr id="1" name=""/>
        <p:cNvGrpSpPr/>
        <p:nvPr/>
      </p:nvGrpSpPr>
      <p:grpSpPr>
        <a:xfrm>
          <a:off x="0" y="0"/>
          <a:ext cx="0" cy="0"/>
          <a:chOff x="0" y="0"/>
          <a:chExt cx="0" cy="0"/>
        </a:xfrm>
      </p:grpSpPr>
      <p:sp>
        <p:nvSpPr>
          <p:cNvPr id="30" name="Text Placeholder 29"/>
          <p:cNvSpPr>
            <a:spLocks noGrp="1"/>
          </p:cNvSpPr>
          <p:nvPr>
            <p:ph type="body" sz="quarter" idx="17" hasCustomPrompt="1"/>
          </p:nvPr>
        </p:nvSpPr>
        <p:spPr>
          <a:xfrm>
            <a:off x="609600" y="4666164"/>
            <a:ext cx="1888331" cy="1408760"/>
          </a:xfrm>
        </p:spPr>
        <p:txBody>
          <a:bodyPr>
            <a:normAutofit/>
          </a:bodyPr>
          <a:lstStyle>
            <a:lvl1pPr marL="0" indent="0">
              <a:buNone/>
              <a:defRPr sz="900" baseline="0"/>
            </a:lvl1pPr>
          </a:lstStyle>
          <a:p>
            <a:pPr lvl="0"/>
            <a:r>
              <a:rPr lang="en-US" dirty="0"/>
              <a:t>Add text here</a:t>
            </a:r>
          </a:p>
        </p:txBody>
      </p:sp>
      <p:sp>
        <p:nvSpPr>
          <p:cNvPr id="33" name="Text Placeholder 29"/>
          <p:cNvSpPr>
            <a:spLocks noGrp="1"/>
          </p:cNvSpPr>
          <p:nvPr>
            <p:ph type="body" sz="quarter" idx="20" hasCustomPrompt="1"/>
          </p:nvPr>
        </p:nvSpPr>
        <p:spPr>
          <a:xfrm>
            <a:off x="609600" y="2514600"/>
            <a:ext cx="1888331" cy="1323738"/>
          </a:xfrm>
        </p:spPr>
        <p:txBody>
          <a:bodyPr>
            <a:normAutofit/>
          </a:bodyPr>
          <a:lstStyle>
            <a:lvl1pPr marL="0" indent="0">
              <a:buNone/>
              <a:defRPr sz="900" baseline="0"/>
            </a:lvl1pPr>
          </a:lstStyle>
          <a:p>
            <a:pPr lvl="0"/>
            <a:r>
              <a:rPr lang="en-US" dirty="0"/>
              <a:t>Add text here</a:t>
            </a:r>
          </a:p>
        </p:txBody>
      </p:sp>
      <p:sp>
        <p:nvSpPr>
          <p:cNvPr id="34" name="Text Placeholder 29"/>
          <p:cNvSpPr>
            <a:spLocks noGrp="1"/>
          </p:cNvSpPr>
          <p:nvPr>
            <p:ph type="body" sz="quarter" idx="21" hasCustomPrompt="1"/>
          </p:nvPr>
        </p:nvSpPr>
        <p:spPr>
          <a:xfrm>
            <a:off x="3146009" y="4666164"/>
            <a:ext cx="1888331" cy="1408760"/>
          </a:xfrm>
        </p:spPr>
        <p:txBody>
          <a:bodyPr>
            <a:normAutofit/>
          </a:bodyPr>
          <a:lstStyle>
            <a:lvl1pPr marL="0" indent="0">
              <a:buNone/>
              <a:defRPr sz="900" baseline="0"/>
            </a:lvl1pPr>
          </a:lstStyle>
          <a:p>
            <a:pPr lvl="0"/>
            <a:r>
              <a:rPr lang="en-US" dirty="0"/>
              <a:t>Add text here</a:t>
            </a:r>
          </a:p>
        </p:txBody>
      </p:sp>
      <p:sp>
        <p:nvSpPr>
          <p:cNvPr id="35" name="Text Placeholder 29"/>
          <p:cNvSpPr>
            <a:spLocks noGrp="1"/>
          </p:cNvSpPr>
          <p:nvPr>
            <p:ph type="body" sz="quarter" idx="22" hasCustomPrompt="1"/>
          </p:nvPr>
        </p:nvSpPr>
        <p:spPr>
          <a:xfrm>
            <a:off x="3146009" y="2514600"/>
            <a:ext cx="1888331" cy="1323738"/>
          </a:xfrm>
        </p:spPr>
        <p:txBody>
          <a:bodyPr>
            <a:normAutofit/>
          </a:bodyPr>
          <a:lstStyle>
            <a:lvl1pPr marL="0" indent="0">
              <a:buNone/>
              <a:defRPr sz="900" baseline="0"/>
            </a:lvl1pPr>
          </a:lstStyle>
          <a:p>
            <a:pPr lvl="0"/>
            <a:r>
              <a:rPr lang="en-US" dirty="0"/>
              <a:t>Add text here</a:t>
            </a:r>
          </a:p>
        </p:txBody>
      </p:sp>
      <p:sp>
        <p:nvSpPr>
          <p:cNvPr id="38" name="Text Placeholder 29"/>
          <p:cNvSpPr>
            <a:spLocks noGrp="1"/>
          </p:cNvSpPr>
          <p:nvPr>
            <p:ph type="body" sz="quarter" idx="23" hasCustomPrompt="1"/>
          </p:nvPr>
        </p:nvSpPr>
        <p:spPr>
          <a:xfrm>
            <a:off x="5569627" y="4663748"/>
            <a:ext cx="1888331" cy="1408760"/>
          </a:xfrm>
        </p:spPr>
        <p:txBody>
          <a:bodyPr>
            <a:normAutofit/>
          </a:bodyPr>
          <a:lstStyle>
            <a:lvl1pPr marL="0" indent="0">
              <a:buNone/>
              <a:defRPr sz="900" baseline="0"/>
            </a:lvl1pPr>
          </a:lstStyle>
          <a:p>
            <a:pPr lvl="0"/>
            <a:r>
              <a:rPr lang="en-US" dirty="0"/>
              <a:t>Add text here</a:t>
            </a:r>
          </a:p>
        </p:txBody>
      </p:sp>
      <p:sp>
        <p:nvSpPr>
          <p:cNvPr id="39" name="Text Placeholder 29"/>
          <p:cNvSpPr>
            <a:spLocks noGrp="1"/>
          </p:cNvSpPr>
          <p:nvPr>
            <p:ph type="body" sz="quarter" idx="24" hasCustomPrompt="1"/>
          </p:nvPr>
        </p:nvSpPr>
        <p:spPr>
          <a:xfrm>
            <a:off x="5569627" y="2512184"/>
            <a:ext cx="1888331" cy="1323738"/>
          </a:xfrm>
        </p:spPr>
        <p:txBody>
          <a:bodyPr>
            <a:normAutofit/>
          </a:bodyPr>
          <a:lstStyle>
            <a:lvl1pPr marL="0" indent="0">
              <a:buNone/>
              <a:defRPr sz="900" baseline="0"/>
            </a:lvl1pPr>
          </a:lstStyle>
          <a:p>
            <a:pPr lvl="0"/>
            <a:r>
              <a:rPr lang="en-US" dirty="0"/>
              <a:t>Add text here</a:t>
            </a:r>
          </a:p>
        </p:txBody>
      </p:sp>
      <p:sp>
        <p:nvSpPr>
          <p:cNvPr id="41" name="Text Placeholder 40"/>
          <p:cNvSpPr>
            <a:spLocks noGrp="1"/>
          </p:cNvSpPr>
          <p:nvPr>
            <p:ph type="body" sz="quarter" idx="25" hasCustomPrompt="1"/>
          </p:nvPr>
        </p:nvSpPr>
        <p:spPr>
          <a:xfrm>
            <a:off x="1121322" y="2030621"/>
            <a:ext cx="1376363" cy="292588"/>
          </a:xfrm>
        </p:spPr>
        <p:txBody>
          <a:bodyPr>
            <a:normAutofit/>
          </a:bodyPr>
          <a:lstStyle>
            <a:lvl1pPr marL="0" indent="0">
              <a:buNone/>
              <a:defRPr sz="1050" b="0"/>
            </a:lvl1pPr>
          </a:lstStyle>
          <a:p>
            <a:pPr lvl="0"/>
            <a:r>
              <a:rPr lang="en-US" dirty="0"/>
              <a:t>ADD TEXT HERE</a:t>
            </a:r>
          </a:p>
        </p:txBody>
      </p:sp>
      <p:sp>
        <p:nvSpPr>
          <p:cNvPr id="42" name="Text Placeholder 40"/>
          <p:cNvSpPr>
            <a:spLocks noGrp="1"/>
          </p:cNvSpPr>
          <p:nvPr>
            <p:ph type="body" sz="quarter" idx="26" hasCustomPrompt="1"/>
          </p:nvPr>
        </p:nvSpPr>
        <p:spPr>
          <a:xfrm>
            <a:off x="6135185" y="2030621"/>
            <a:ext cx="1376363" cy="292588"/>
          </a:xfrm>
        </p:spPr>
        <p:txBody>
          <a:bodyPr>
            <a:normAutofit/>
          </a:bodyPr>
          <a:lstStyle>
            <a:lvl1pPr marL="0" indent="0">
              <a:buNone/>
              <a:defRPr sz="1050" b="0"/>
            </a:lvl1pPr>
          </a:lstStyle>
          <a:p>
            <a:pPr lvl="0"/>
            <a:r>
              <a:rPr lang="en-US" dirty="0"/>
              <a:t>ADD TEXT HERE</a:t>
            </a:r>
          </a:p>
        </p:txBody>
      </p:sp>
      <p:sp>
        <p:nvSpPr>
          <p:cNvPr id="43" name="Text Placeholder 40"/>
          <p:cNvSpPr>
            <a:spLocks noGrp="1"/>
          </p:cNvSpPr>
          <p:nvPr>
            <p:ph type="body" sz="quarter" idx="27" hasCustomPrompt="1"/>
          </p:nvPr>
        </p:nvSpPr>
        <p:spPr>
          <a:xfrm>
            <a:off x="3657977" y="2027293"/>
            <a:ext cx="1376363" cy="292588"/>
          </a:xfrm>
        </p:spPr>
        <p:txBody>
          <a:bodyPr>
            <a:normAutofit/>
          </a:bodyPr>
          <a:lstStyle>
            <a:lvl1pPr marL="0" indent="0">
              <a:buNone/>
              <a:defRPr sz="1050" b="0"/>
            </a:lvl1pPr>
          </a:lstStyle>
          <a:p>
            <a:pPr lvl="0"/>
            <a:r>
              <a:rPr lang="en-US" dirty="0"/>
              <a:t>ADD TEXT HERE</a:t>
            </a:r>
          </a:p>
        </p:txBody>
      </p:sp>
      <p:sp>
        <p:nvSpPr>
          <p:cNvPr id="44" name="Text Placeholder 40"/>
          <p:cNvSpPr>
            <a:spLocks noGrp="1"/>
          </p:cNvSpPr>
          <p:nvPr>
            <p:ph type="body" sz="quarter" idx="28" hasCustomPrompt="1"/>
          </p:nvPr>
        </p:nvSpPr>
        <p:spPr>
          <a:xfrm>
            <a:off x="1121322" y="4078279"/>
            <a:ext cx="1376363" cy="292588"/>
          </a:xfrm>
        </p:spPr>
        <p:txBody>
          <a:bodyPr>
            <a:normAutofit/>
          </a:bodyPr>
          <a:lstStyle>
            <a:lvl1pPr marL="0" indent="0">
              <a:buNone/>
              <a:defRPr sz="1050" b="0"/>
            </a:lvl1pPr>
          </a:lstStyle>
          <a:p>
            <a:pPr lvl="0"/>
            <a:r>
              <a:rPr lang="en-US" dirty="0"/>
              <a:t>ADD TEXT HERE</a:t>
            </a:r>
          </a:p>
        </p:txBody>
      </p:sp>
      <p:sp>
        <p:nvSpPr>
          <p:cNvPr id="45" name="Text Placeholder 40"/>
          <p:cNvSpPr>
            <a:spLocks noGrp="1"/>
          </p:cNvSpPr>
          <p:nvPr>
            <p:ph type="body" sz="quarter" idx="29" hasCustomPrompt="1"/>
          </p:nvPr>
        </p:nvSpPr>
        <p:spPr>
          <a:xfrm>
            <a:off x="6135185" y="4078279"/>
            <a:ext cx="1376363" cy="292588"/>
          </a:xfrm>
        </p:spPr>
        <p:txBody>
          <a:bodyPr>
            <a:normAutofit/>
          </a:bodyPr>
          <a:lstStyle>
            <a:lvl1pPr marL="0" indent="0">
              <a:buNone/>
              <a:defRPr sz="1050" b="0"/>
            </a:lvl1pPr>
          </a:lstStyle>
          <a:p>
            <a:pPr lvl="0"/>
            <a:r>
              <a:rPr lang="en-US" dirty="0"/>
              <a:t>ADD TEXT HERE</a:t>
            </a:r>
          </a:p>
        </p:txBody>
      </p:sp>
      <p:sp>
        <p:nvSpPr>
          <p:cNvPr id="46" name="Text Placeholder 40"/>
          <p:cNvSpPr>
            <a:spLocks noGrp="1"/>
          </p:cNvSpPr>
          <p:nvPr>
            <p:ph type="body" sz="quarter" idx="30" hasCustomPrompt="1"/>
          </p:nvPr>
        </p:nvSpPr>
        <p:spPr>
          <a:xfrm>
            <a:off x="3657977" y="4078279"/>
            <a:ext cx="1376363" cy="292588"/>
          </a:xfrm>
        </p:spPr>
        <p:txBody>
          <a:bodyPr>
            <a:normAutofit/>
          </a:bodyPr>
          <a:lstStyle>
            <a:lvl1pPr marL="0" indent="0">
              <a:buNone/>
              <a:defRPr sz="1050" b="0"/>
            </a:lvl1pPr>
          </a:lstStyle>
          <a:p>
            <a:pPr lvl="0"/>
            <a:r>
              <a:rPr lang="en-US" dirty="0"/>
              <a:t>ADD TEXT HERE</a:t>
            </a:r>
          </a:p>
        </p:txBody>
      </p:sp>
      <p:sp>
        <p:nvSpPr>
          <p:cNvPr id="2" name="Oval 1"/>
          <p:cNvSpPr/>
          <p:nvPr userDrawn="1"/>
        </p:nvSpPr>
        <p:spPr>
          <a:xfrm>
            <a:off x="609600" y="1979339"/>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userDrawn="1"/>
        </p:nvSpPr>
        <p:spPr>
          <a:xfrm>
            <a:off x="3117780" y="1979339"/>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609600" y="4013722"/>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3117779" y="4013722"/>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5569627" y="1979339"/>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5569626" y="4019573"/>
            <a:ext cx="421701" cy="4217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6641829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6 Column Design">
    <p:spTree>
      <p:nvGrpSpPr>
        <p:cNvPr id="1" name=""/>
        <p:cNvGrpSpPr/>
        <p:nvPr/>
      </p:nvGrpSpPr>
      <p:grpSpPr>
        <a:xfrm>
          <a:off x="0" y="0"/>
          <a:ext cx="0" cy="0"/>
          <a:chOff x="0" y="0"/>
          <a:chExt cx="0" cy="0"/>
        </a:xfrm>
      </p:grpSpPr>
      <p:sp>
        <p:nvSpPr>
          <p:cNvPr id="30" name="Text Placeholder 29"/>
          <p:cNvSpPr>
            <a:spLocks noGrp="1"/>
          </p:cNvSpPr>
          <p:nvPr>
            <p:ph type="body" sz="quarter" idx="17" hasCustomPrompt="1"/>
          </p:nvPr>
        </p:nvSpPr>
        <p:spPr>
          <a:xfrm>
            <a:off x="609600" y="4666164"/>
            <a:ext cx="1888331" cy="1408760"/>
          </a:xfrm>
        </p:spPr>
        <p:txBody>
          <a:bodyPr>
            <a:normAutofit/>
          </a:bodyPr>
          <a:lstStyle>
            <a:lvl1pPr marL="0" indent="0">
              <a:buNone/>
              <a:defRPr sz="900" baseline="0"/>
            </a:lvl1pPr>
          </a:lstStyle>
          <a:p>
            <a:pPr lvl="0"/>
            <a:r>
              <a:rPr lang="en-US" dirty="0"/>
              <a:t>Add text here</a:t>
            </a:r>
          </a:p>
        </p:txBody>
      </p:sp>
      <p:sp>
        <p:nvSpPr>
          <p:cNvPr id="33" name="Text Placeholder 29"/>
          <p:cNvSpPr>
            <a:spLocks noGrp="1"/>
          </p:cNvSpPr>
          <p:nvPr>
            <p:ph type="body" sz="quarter" idx="20" hasCustomPrompt="1"/>
          </p:nvPr>
        </p:nvSpPr>
        <p:spPr>
          <a:xfrm>
            <a:off x="609600" y="2514600"/>
            <a:ext cx="1888331" cy="1323738"/>
          </a:xfrm>
        </p:spPr>
        <p:txBody>
          <a:bodyPr>
            <a:normAutofit/>
          </a:bodyPr>
          <a:lstStyle>
            <a:lvl1pPr marL="0" indent="0">
              <a:buNone/>
              <a:defRPr sz="900" baseline="0"/>
            </a:lvl1pPr>
          </a:lstStyle>
          <a:p>
            <a:pPr lvl="0"/>
            <a:r>
              <a:rPr lang="en-US" dirty="0"/>
              <a:t>Add text here</a:t>
            </a:r>
          </a:p>
        </p:txBody>
      </p:sp>
      <p:sp>
        <p:nvSpPr>
          <p:cNvPr id="34" name="Text Placeholder 29"/>
          <p:cNvSpPr>
            <a:spLocks noGrp="1"/>
          </p:cNvSpPr>
          <p:nvPr>
            <p:ph type="body" sz="quarter" idx="21" hasCustomPrompt="1"/>
          </p:nvPr>
        </p:nvSpPr>
        <p:spPr>
          <a:xfrm>
            <a:off x="3146009" y="4666164"/>
            <a:ext cx="1888331" cy="1408760"/>
          </a:xfrm>
        </p:spPr>
        <p:txBody>
          <a:bodyPr>
            <a:normAutofit/>
          </a:bodyPr>
          <a:lstStyle>
            <a:lvl1pPr marL="0" indent="0">
              <a:buNone/>
              <a:defRPr sz="900" baseline="0"/>
            </a:lvl1pPr>
          </a:lstStyle>
          <a:p>
            <a:pPr lvl="0"/>
            <a:r>
              <a:rPr lang="en-US" dirty="0"/>
              <a:t>Add text here</a:t>
            </a:r>
          </a:p>
        </p:txBody>
      </p:sp>
      <p:sp>
        <p:nvSpPr>
          <p:cNvPr id="35" name="Text Placeholder 29"/>
          <p:cNvSpPr>
            <a:spLocks noGrp="1"/>
          </p:cNvSpPr>
          <p:nvPr>
            <p:ph type="body" sz="quarter" idx="22" hasCustomPrompt="1"/>
          </p:nvPr>
        </p:nvSpPr>
        <p:spPr>
          <a:xfrm>
            <a:off x="3146009" y="2514600"/>
            <a:ext cx="1888331" cy="1323738"/>
          </a:xfrm>
        </p:spPr>
        <p:txBody>
          <a:bodyPr>
            <a:normAutofit/>
          </a:bodyPr>
          <a:lstStyle>
            <a:lvl1pPr marL="0" indent="0">
              <a:buNone/>
              <a:defRPr sz="900" baseline="0"/>
            </a:lvl1pPr>
          </a:lstStyle>
          <a:p>
            <a:pPr lvl="0"/>
            <a:r>
              <a:rPr lang="en-US" dirty="0"/>
              <a:t>Add text here</a:t>
            </a:r>
          </a:p>
        </p:txBody>
      </p:sp>
      <p:sp>
        <p:nvSpPr>
          <p:cNvPr id="38" name="Text Placeholder 29"/>
          <p:cNvSpPr>
            <a:spLocks noGrp="1"/>
          </p:cNvSpPr>
          <p:nvPr>
            <p:ph type="body" sz="quarter" idx="23" hasCustomPrompt="1"/>
          </p:nvPr>
        </p:nvSpPr>
        <p:spPr>
          <a:xfrm>
            <a:off x="5569627" y="4663748"/>
            <a:ext cx="1888331" cy="1408760"/>
          </a:xfrm>
        </p:spPr>
        <p:txBody>
          <a:bodyPr>
            <a:normAutofit/>
          </a:bodyPr>
          <a:lstStyle>
            <a:lvl1pPr marL="0" indent="0">
              <a:buNone/>
              <a:defRPr sz="900" baseline="0"/>
            </a:lvl1pPr>
          </a:lstStyle>
          <a:p>
            <a:pPr lvl="0"/>
            <a:r>
              <a:rPr lang="en-US" dirty="0"/>
              <a:t>Add text here</a:t>
            </a:r>
          </a:p>
        </p:txBody>
      </p:sp>
      <p:sp>
        <p:nvSpPr>
          <p:cNvPr id="39" name="Text Placeholder 29"/>
          <p:cNvSpPr>
            <a:spLocks noGrp="1"/>
          </p:cNvSpPr>
          <p:nvPr>
            <p:ph type="body" sz="quarter" idx="24" hasCustomPrompt="1"/>
          </p:nvPr>
        </p:nvSpPr>
        <p:spPr>
          <a:xfrm>
            <a:off x="5569627" y="2512184"/>
            <a:ext cx="1888331" cy="1323738"/>
          </a:xfrm>
        </p:spPr>
        <p:txBody>
          <a:bodyPr>
            <a:normAutofit/>
          </a:bodyPr>
          <a:lstStyle>
            <a:lvl1pPr marL="0" indent="0">
              <a:buNone/>
              <a:defRPr sz="900" baseline="0"/>
            </a:lvl1pPr>
          </a:lstStyle>
          <a:p>
            <a:pPr lvl="0"/>
            <a:r>
              <a:rPr lang="en-US" dirty="0"/>
              <a:t>Add text here</a:t>
            </a:r>
          </a:p>
        </p:txBody>
      </p:sp>
      <p:sp>
        <p:nvSpPr>
          <p:cNvPr id="41" name="Text Placeholder 40"/>
          <p:cNvSpPr>
            <a:spLocks noGrp="1"/>
          </p:cNvSpPr>
          <p:nvPr>
            <p:ph type="body" sz="quarter" idx="25" hasCustomPrompt="1"/>
          </p:nvPr>
        </p:nvSpPr>
        <p:spPr>
          <a:xfrm>
            <a:off x="1121322" y="2030621"/>
            <a:ext cx="1376363" cy="292588"/>
          </a:xfrm>
        </p:spPr>
        <p:txBody>
          <a:bodyPr>
            <a:normAutofit/>
          </a:bodyPr>
          <a:lstStyle>
            <a:lvl1pPr marL="0" indent="0">
              <a:buNone/>
              <a:defRPr sz="1050" b="0"/>
            </a:lvl1pPr>
          </a:lstStyle>
          <a:p>
            <a:pPr lvl="0"/>
            <a:r>
              <a:rPr lang="en-US" dirty="0"/>
              <a:t>ADD TEXT HERE</a:t>
            </a:r>
          </a:p>
        </p:txBody>
      </p:sp>
      <p:sp>
        <p:nvSpPr>
          <p:cNvPr id="42" name="Text Placeholder 40"/>
          <p:cNvSpPr>
            <a:spLocks noGrp="1"/>
          </p:cNvSpPr>
          <p:nvPr>
            <p:ph type="body" sz="quarter" idx="26" hasCustomPrompt="1"/>
          </p:nvPr>
        </p:nvSpPr>
        <p:spPr>
          <a:xfrm>
            <a:off x="6135185" y="2030621"/>
            <a:ext cx="1376363" cy="292588"/>
          </a:xfrm>
        </p:spPr>
        <p:txBody>
          <a:bodyPr>
            <a:normAutofit/>
          </a:bodyPr>
          <a:lstStyle>
            <a:lvl1pPr marL="0" indent="0">
              <a:buNone/>
              <a:defRPr sz="1050" b="0"/>
            </a:lvl1pPr>
          </a:lstStyle>
          <a:p>
            <a:pPr lvl="0"/>
            <a:r>
              <a:rPr lang="en-US" dirty="0"/>
              <a:t>ADD TEXT HERE</a:t>
            </a:r>
          </a:p>
        </p:txBody>
      </p:sp>
      <p:sp>
        <p:nvSpPr>
          <p:cNvPr id="43" name="Text Placeholder 40"/>
          <p:cNvSpPr>
            <a:spLocks noGrp="1"/>
          </p:cNvSpPr>
          <p:nvPr>
            <p:ph type="body" sz="quarter" idx="27" hasCustomPrompt="1"/>
          </p:nvPr>
        </p:nvSpPr>
        <p:spPr>
          <a:xfrm>
            <a:off x="3657977" y="2027293"/>
            <a:ext cx="1376363" cy="292588"/>
          </a:xfrm>
        </p:spPr>
        <p:txBody>
          <a:bodyPr>
            <a:normAutofit/>
          </a:bodyPr>
          <a:lstStyle>
            <a:lvl1pPr marL="0" indent="0">
              <a:buNone/>
              <a:defRPr sz="1050" b="0"/>
            </a:lvl1pPr>
          </a:lstStyle>
          <a:p>
            <a:pPr lvl="0"/>
            <a:r>
              <a:rPr lang="en-US" dirty="0"/>
              <a:t>ADD TEXT HERE</a:t>
            </a:r>
          </a:p>
        </p:txBody>
      </p:sp>
      <p:sp>
        <p:nvSpPr>
          <p:cNvPr id="44" name="Text Placeholder 40"/>
          <p:cNvSpPr>
            <a:spLocks noGrp="1"/>
          </p:cNvSpPr>
          <p:nvPr>
            <p:ph type="body" sz="quarter" idx="28" hasCustomPrompt="1"/>
          </p:nvPr>
        </p:nvSpPr>
        <p:spPr>
          <a:xfrm>
            <a:off x="1121322" y="4078279"/>
            <a:ext cx="1376363" cy="292588"/>
          </a:xfrm>
        </p:spPr>
        <p:txBody>
          <a:bodyPr>
            <a:normAutofit/>
          </a:bodyPr>
          <a:lstStyle>
            <a:lvl1pPr marL="0" indent="0">
              <a:buNone/>
              <a:defRPr sz="1050" b="0"/>
            </a:lvl1pPr>
          </a:lstStyle>
          <a:p>
            <a:pPr lvl="0"/>
            <a:r>
              <a:rPr lang="en-US" dirty="0"/>
              <a:t>ADD TEXT HERE</a:t>
            </a:r>
          </a:p>
        </p:txBody>
      </p:sp>
      <p:sp>
        <p:nvSpPr>
          <p:cNvPr id="45" name="Text Placeholder 40"/>
          <p:cNvSpPr>
            <a:spLocks noGrp="1"/>
          </p:cNvSpPr>
          <p:nvPr>
            <p:ph type="body" sz="quarter" idx="29" hasCustomPrompt="1"/>
          </p:nvPr>
        </p:nvSpPr>
        <p:spPr>
          <a:xfrm>
            <a:off x="6135185" y="4078279"/>
            <a:ext cx="1376363" cy="292588"/>
          </a:xfrm>
        </p:spPr>
        <p:txBody>
          <a:bodyPr>
            <a:normAutofit/>
          </a:bodyPr>
          <a:lstStyle>
            <a:lvl1pPr marL="0" indent="0">
              <a:buNone/>
              <a:defRPr sz="1050" b="0"/>
            </a:lvl1pPr>
          </a:lstStyle>
          <a:p>
            <a:pPr lvl="0"/>
            <a:r>
              <a:rPr lang="en-US" dirty="0"/>
              <a:t>ADD TEXT HERE</a:t>
            </a:r>
          </a:p>
        </p:txBody>
      </p:sp>
      <p:sp>
        <p:nvSpPr>
          <p:cNvPr id="46" name="Text Placeholder 40"/>
          <p:cNvSpPr>
            <a:spLocks noGrp="1"/>
          </p:cNvSpPr>
          <p:nvPr>
            <p:ph type="body" sz="quarter" idx="30" hasCustomPrompt="1"/>
          </p:nvPr>
        </p:nvSpPr>
        <p:spPr>
          <a:xfrm>
            <a:off x="3657977" y="4078279"/>
            <a:ext cx="1376363" cy="292588"/>
          </a:xfrm>
        </p:spPr>
        <p:txBody>
          <a:bodyPr>
            <a:normAutofit/>
          </a:bodyPr>
          <a:lstStyle>
            <a:lvl1pPr marL="0" indent="0">
              <a:buNone/>
              <a:defRPr sz="1050" b="0"/>
            </a:lvl1pPr>
          </a:lstStyle>
          <a:p>
            <a:pPr lvl="0"/>
            <a:r>
              <a:rPr lang="en-US" dirty="0"/>
              <a:t>ADD TEXT HERE</a:t>
            </a:r>
          </a:p>
        </p:txBody>
      </p:sp>
      <p:sp>
        <p:nvSpPr>
          <p:cNvPr id="2" name="Oval 1"/>
          <p:cNvSpPr/>
          <p:nvPr userDrawn="1"/>
        </p:nvSpPr>
        <p:spPr>
          <a:xfrm>
            <a:off x="609600" y="1979339"/>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7" name="Oval 26"/>
          <p:cNvSpPr/>
          <p:nvPr userDrawn="1"/>
        </p:nvSpPr>
        <p:spPr>
          <a:xfrm>
            <a:off x="3117780" y="1979339"/>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8" name="Oval 27"/>
          <p:cNvSpPr/>
          <p:nvPr userDrawn="1"/>
        </p:nvSpPr>
        <p:spPr>
          <a:xfrm>
            <a:off x="609600" y="4013722"/>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9" name="Oval 28"/>
          <p:cNvSpPr/>
          <p:nvPr userDrawn="1"/>
        </p:nvSpPr>
        <p:spPr>
          <a:xfrm>
            <a:off x="3117779" y="4013722"/>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31" name="Oval 30"/>
          <p:cNvSpPr/>
          <p:nvPr userDrawn="1"/>
        </p:nvSpPr>
        <p:spPr>
          <a:xfrm>
            <a:off x="5569627" y="1979339"/>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32" name="Oval 31"/>
          <p:cNvSpPr/>
          <p:nvPr userDrawn="1"/>
        </p:nvSpPr>
        <p:spPr>
          <a:xfrm>
            <a:off x="5569626" y="4019573"/>
            <a:ext cx="421701" cy="421701"/>
          </a:xfrm>
          <a:prstGeom prst="ellipse">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50000"/>
                </a:schemeClr>
              </a:solidFill>
            </a:endParaRPr>
          </a:p>
        </p:txBody>
      </p:sp>
      <p:sp>
        <p:nvSpPr>
          <p:cNvPr id="21"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17096273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column option 2">
    <p:spTree>
      <p:nvGrpSpPr>
        <p:cNvPr id="1" name=""/>
        <p:cNvGrpSpPr/>
        <p:nvPr/>
      </p:nvGrpSpPr>
      <p:grpSpPr>
        <a:xfrm>
          <a:off x="0" y="0"/>
          <a:ext cx="0" cy="0"/>
          <a:chOff x="0" y="0"/>
          <a:chExt cx="0" cy="0"/>
        </a:xfrm>
      </p:grpSpPr>
      <p:sp>
        <p:nvSpPr>
          <p:cNvPr id="14" name="Text Placeholder 13"/>
          <p:cNvSpPr>
            <a:spLocks noGrp="1"/>
          </p:cNvSpPr>
          <p:nvPr>
            <p:ph type="body" sz="quarter" idx="17" hasCustomPrompt="1"/>
          </p:nvPr>
        </p:nvSpPr>
        <p:spPr>
          <a:xfrm>
            <a:off x="4517816" y="3160482"/>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5" name="Text Placeholder 13"/>
          <p:cNvSpPr>
            <a:spLocks noGrp="1"/>
          </p:cNvSpPr>
          <p:nvPr>
            <p:ph type="body" sz="quarter" idx="18" hasCustomPrompt="1"/>
          </p:nvPr>
        </p:nvSpPr>
        <p:spPr>
          <a:xfrm>
            <a:off x="607340" y="3160482"/>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6" name="Text Placeholder 13"/>
          <p:cNvSpPr>
            <a:spLocks noGrp="1"/>
          </p:cNvSpPr>
          <p:nvPr>
            <p:ph type="body" sz="quarter" idx="19" hasCustomPrompt="1"/>
          </p:nvPr>
        </p:nvSpPr>
        <p:spPr>
          <a:xfrm>
            <a:off x="2562578" y="3160482"/>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7" name="Text Placeholder 13"/>
          <p:cNvSpPr>
            <a:spLocks noGrp="1"/>
          </p:cNvSpPr>
          <p:nvPr>
            <p:ph type="body" sz="quarter" idx="20" hasCustomPrompt="1"/>
          </p:nvPr>
        </p:nvSpPr>
        <p:spPr>
          <a:xfrm>
            <a:off x="6526235" y="3160481"/>
            <a:ext cx="1615678" cy="352425"/>
          </a:xfrm>
        </p:spPr>
        <p:txBody>
          <a:bodyPr>
            <a:noAutofit/>
          </a:bodyPr>
          <a:lstStyle>
            <a:lvl1pPr marL="0" indent="0" algn="ctr">
              <a:buNone/>
              <a:defRPr sz="1200" baseline="0"/>
            </a:lvl1pPr>
            <a:lvl2pPr marL="342883" indent="0">
              <a:buNone/>
              <a:defRPr/>
            </a:lvl2pPr>
          </a:lstStyle>
          <a:p>
            <a:pPr lvl="0"/>
            <a:r>
              <a:rPr lang="en-US" dirty="0"/>
              <a:t>ENTER HEADER</a:t>
            </a:r>
          </a:p>
        </p:txBody>
      </p:sp>
      <p:sp>
        <p:nvSpPr>
          <p:cNvPr id="19" name="Text Placeholder 18"/>
          <p:cNvSpPr>
            <a:spLocks noGrp="1"/>
          </p:cNvSpPr>
          <p:nvPr>
            <p:ph type="body" sz="quarter" idx="21" hasCustomPrompt="1"/>
          </p:nvPr>
        </p:nvSpPr>
        <p:spPr>
          <a:xfrm>
            <a:off x="602410" y="3584066"/>
            <a:ext cx="1618059" cy="2588048"/>
          </a:xfrm>
        </p:spPr>
        <p:txBody>
          <a:bodyPr>
            <a:normAutofit/>
          </a:bodyPr>
          <a:lstStyle>
            <a:lvl1pPr marL="0" indent="0">
              <a:buNone/>
              <a:defRPr sz="1050" baseline="0"/>
            </a:lvl1pPr>
          </a:lstStyle>
          <a:p>
            <a:pPr lvl="0"/>
            <a:r>
              <a:rPr lang="en-US" sz="1050" dirty="0"/>
              <a:t>Enter paragraph text here</a:t>
            </a:r>
            <a:endParaRPr lang="en-US" dirty="0"/>
          </a:p>
        </p:txBody>
      </p:sp>
      <p:sp>
        <p:nvSpPr>
          <p:cNvPr id="20" name="Text Placeholder 18"/>
          <p:cNvSpPr>
            <a:spLocks noGrp="1"/>
          </p:cNvSpPr>
          <p:nvPr>
            <p:ph type="body" sz="quarter" idx="22" hasCustomPrompt="1"/>
          </p:nvPr>
        </p:nvSpPr>
        <p:spPr>
          <a:xfrm>
            <a:off x="2559006" y="3584066"/>
            <a:ext cx="1618059" cy="2588048"/>
          </a:xfrm>
        </p:spPr>
        <p:txBody>
          <a:bodyPr>
            <a:normAutofit/>
          </a:bodyPr>
          <a:lstStyle>
            <a:lvl1pPr marL="0" indent="0">
              <a:buNone/>
              <a:defRPr sz="1050" baseline="0"/>
            </a:lvl1pPr>
          </a:lstStyle>
          <a:p>
            <a:pPr lvl="0"/>
            <a:r>
              <a:rPr lang="en-US" sz="1050" dirty="0"/>
              <a:t>Enter paragraph text here</a:t>
            </a:r>
            <a:endParaRPr lang="en-US" dirty="0"/>
          </a:p>
        </p:txBody>
      </p:sp>
      <p:sp>
        <p:nvSpPr>
          <p:cNvPr id="21" name="Text Placeholder 18"/>
          <p:cNvSpPr>
            <a:spLocks noGrp="1"/>
          </p:cNvSpPr>
          <p:nvPr>
            <p:ph type="body" sz="quarter" idx="23" hasCustomPrompt="1"/>
          </p:nvPr>
        </p:nvSpPr>
        <p:spPr>
          <a:xfrm>
            <a:off x="4517842" y="3582497"/>
            <a:ext cx="1618059" cy="2589668"/>
          </a:xfrm>
        </p:spPr>
        <p:txBody>
          <a:bodyPr>
            <a:normAutofit/>
          </a:bodyPr>
          <a:lstStyle>
            <a:lvl1pPr marL="0" indent="0">
              <a:buNone/>
              <a:defRPr sz="1050" baseline="0"/>
            </a:lvl1pPr>
          </a:lstStyle>
          <a:p>
            <a:pPr lvl="0"/>
            <a:r>
              <a:rPr lang="en-US" sz="1050" dirty="0"/>
              <a:t>Enter paragraph text here</a:t>
            </a:r>
            <a:endParaRPr lang="en-US" dirty="0"/>
          </a:p>
        </p:txBody>
      </p:sp>
      <p:sp>
        <p:nvSpPr>
          <p:cNvPr id="22" name="Text Placeholder 18"/>
          <p:cNvSpPr>
            <a:spLocks noGrp="1"/>
          </p:cNvSpPr>
          <p:nvPr>
            <p:ph type="body" sz="quarter" idx="24" hasCustomPrompt="1"/>
          </p:nvPr>
        </p:nvSpPr>
        <p:spPr>
          <a:xfrm>
            <a:off x="6523854" y="3581400"/>
            <a:ext cx="1618059" cy="2590800"/>
          </a:xfrm>
        </p:spPr>
        <p:txBody>
          <a:bodyPr>
            <a:normAutofit/>
          </a:bodyPr>
          <a:lstStyle>
            <a:lvl1pPr marL="0" indent="0">
              <a:buNone/>
              <a:defRPr sz="1050" baseline="0"/>
            </a:lvl1pPr>
          </a:lstStyle>
          <a:p>
            <a:pPr lvl="0"/>
            <a:r>
              <a:rPr lang="en-US" sz="1050" dirty="0"/>
              <a:t>Enter paragraph text here</a:t>
            </a:r>
            <a:endParaRPr lang="en-US" dirty="0"/>
          </a:p>
        </p:txBody>
      </p:sp>
      <p:sp>
        <p:nvSpPr>
          <p:cNvPr id="3" name="Vertical Content Placeholder 2"/>
          <p:cNvSpPr>
            <a:spLocks noGrp="1"/>
          </p:cNvSpPr>
          <p:nvPr>
            <p:ph orient="vert" sz="quarter" idx="25"/>
          </p:nvPr>
        </p:nvSpPr>
        <p:spPr>
          <a:xfrm>
            <a:off x="602410" y="2022523"/>
            <a:ext cx="1617663" cy="1066800"/>
          </a:xfrm>
        </p:spPr>
        <p:txBody>
          <a:bodyPr vert="eaVert"/>
          <a:lstStyle/>
          <a:p>
            <a:pPr lvl="0"/>
            <a:r>
              <a:rPr lang="en-US" dirty="0"/>
              <a:t>Click to edit Master text styles</a:t>
            </a:r>
          </a:p>
        </p:txBody>
      </p:sp>
      <p:sp>
        <p:nvSpPr>
          <p:cNvPr id="25" name="Vertical Content Placeholder 2"/>
          <p:cNvSpPr>
            <a:spLocks noGrp="1"/>
          </p:cNvSpPr>
          <p:nvPr>
            <p:ph orient="vert" sz="quarter" idx="26"/>
          </p:nvPr>
        </p:nvSpPr>
        <p:spPr>
          <a:xfrm>
            <a:off x="2545025" y="2022523"/>
            <a:ext cx="1617663" cy="1066800"/>
          </a:xfrm>
        </p:spPr>
        <p:txBody>
          <a:bodyPr vert="eaVert"/>
          <a:lstStyle/>
          <a:p>
            <a:pPr lvl="0"/>
            <a:r>
              <a:rPr lang="en-US" dirty="0"/>
              <a:t>Click to edit Master text styles</a:t>
            </a:r>
          </a:p>
        </p:txBody>
      </p:sp>
      <p:sp>
        <p:nvSpPr>
          <p:cNvPr id="26" name="Vertical Content Placeholder 2"/>
          <p:cNvSpPr>
            <a:spLocks noGrp="1"/>
          </p:cNvSpPr>
          <p:nvPr>
            <p:ph orient="vert" sz="quarter" idx="27"/>
          </p:nvPr>
        </p:nvSpPr>
        <p:spPr>
          <a:xfrm>
            <a:off x="4515831" y="2024092"/>
            <a:ext cx="1617663" cy="1066800"/>
          </a:xfrm>
        </p:spPr>
        <p:txBody>
          <a:bodyPr vert="eaVert"/>
          <a:lstStyle/>
          <a:p>
            <a:pPr lvl="0"/>
            <a:r>
              <a:rPr lang="en-US" dirty="0"/>
              <a:t>Click to edit Master text styles</a:t>
            </a:r>
          </a:p>
        </p:txBody>
      </p:sp>
      <p:sp>
        <p:nvSpPr>
          <p:cNvPr id="27" name="Vertical Content Placeholder 2"/>
          <p:cNvSpPr>
            <a:spLocks noGrp="1"/>
          </p:cNvSpPr>
          <p:nvPr>
            <p:ph orient="vert" sz="quarter" idx="28"/>
          </p:nvPr>
        </p:nvSpPr>
        <p:spPr>
          <a:xfrm>
            <a:off x="6524250" y="2025187"/>
            <a:ext cx="1617663" cy="1066800"/>
          </a:xfrm>
        </p:spPr>
        <p:txBody>
          <a:bodyPr vert="eaVert"/>
          <a:lstStyle/>
          <a:p>
            <a:pPr lvl="0"/>
            <a:r>
              <a:rPr lang="en-US" dirty="0"/>
              <a:t>Click to edit Master text styles</a:t>
            </a:r>
          </a:p>
        </p:txBody>
      </p:sp>
      <p:sp>
        <p:nvSpPr>
          <p:cNvPr id="18" name="Text Placeholder 10"/>
          <p:cNvSpPr>
            <a:spLocks noGrp="1"/>
          </p:cNvSpPr>
          <p:nvPr>
            <p:ph type="body" sz="quarter" idx="14" hasCustomPrompt="1"/>
          </p:nvPr>
        </p:nvSpPr>
        <p:spPr>
          <a:xfrm>
            <a:off x="602410" y="914400"/>
            <a:ext cx="656039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679695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3" name="Chart Placeholder 12"/>
          <p:cNvSpPr>
            <a:spLocks noGrp="1"/>
          </p:cNvSpPr>
          <p:nvPr>
            <p:ph type="chart" sz="quarter" idx="17" hasCustomPrompt="1"/>
          </p:nvPr>
        </p:nvSpPr>
        <p:spPr>
          <a:xfrm>
            <a:off x="609600" y="2057400"/>
            <a:ext cx="8077200" cy="4114800"/>
          </a:xfrm>
        </p:spPr>
        <p:txBody>
          <a:bodyPr/>
          <a:lstStyle>
            <a:lvl1pPr marL="0" indent="0">
              <a:buNone/>
              <a:defRPr baseline="0"/>
            </a:lvl1pPr>
          </a:lstStyle>
          <a:p>
            <a:r>
              <a:rPr lang="en-US" dirty="0"/>
              <a:t>Add a chart to this slide by clicking the chart icon below.</a:t>
            </a:r>
          </a:p>
        </p:txBody>
      </p:sp>
      <p:sp>
        <p:nvSpPr>
          <p:cNvPr id="4"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0400659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hoto layout">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a:xfrm>
            <a:off x="609599" y="1847910"/>
            <a:ext cx="1858428" cy="2743200"/>
          </a:xfrm>
        </p:spPr>
        <p:txBody>
          <a:bodyPr/>
          <a:lstStyle/>
          <a:p>
            <a:r>
              <a:rPr lang="en-US"/>
              <a:t>Drag picture to placeholder or click icon to add</a:t>
            </a:r>
          </a:p>
        </p:txBody>
      </p:sp>
      <p:sp>
        <p:nvSpPr>
          <p:cNvPr id="12" name="Picture Placeholder 10"/>
          <p:cNvSpPr>
            <a:spLocks noGrp="1"/>
          </p:cNvSpPr>
          <p:nvPr>
            <p:ph type="pic" sz="quarter" idx="18"/>
          </p:nvPr>
        </p:nvSpPr>
        <p:spPr>
          <a:xfrm>
            <a:off x="2712719" y="1847910"/>
            <a:ext cx="1858428" cy="2743200"/>
          </a:xfrm>
        </p:spPr>
        <p:txBody>
          <a:bodyPr/>
          <a:lstStyle/>
          <a:p>
            <a:r>
              <a:rPr lang="en-US"/>
              <a:t>Drag picture to placeholder or click icon to add</a:t>
            </a:r>
          </a:p>
        </p:txBody>
      </p:sp>
      <p:sp>
        <p:nvSpPr>
          <p:cNvPr id="13" name="Picture Placeholder 10"/>
          <p:cNvSpPr>
            <a:spLocks noGrp="1"/>
          </p:cNvSpPr>
          <p:nvPr>
            <p:ph type="pic" sz="quarter" idx="19"/>
          </p:nvPr>
        </p:nvSpPr>
        <p:spPr>
          <a:xfrm>
            <a:off x="4815839" y="1847910"/>
            <a:ext cx="1858428" cy="2743200"/>
          </a:xfrm>
        </p:spPr>
        <p:txBody>
          <a:bodyPr/>
          <a:lstStyle/>
          <a:p>
            <a:r>
              <a:rPr lang="en-US"/>
              <a:t>Drag picture to placeholder or click icon to add</a:t>
            </a:r>
          </a:p>
        </p:txBody>
      </p:sp>
      <p:sp>
        <p:nvSpPr>
          <p:cNvPr id="14" name="Picture Placeholder 10"/>
          <p:cNvSpPr>
            <a:spLocks noGrp="1"/>
          </p:cNvSpPr>
          <p:nvPr>
            <p:ph type="pic" sz="quarter" idx="20"/>
          </p:nvPr>
        </p:nvSpPr>
        <p:spPr>
          <a:xfrm>
            <a:off x="6918959" y="1847910"/>
            <a:ext cx="1858428" cy="2743200"/>
          </a:xfrm>
        </p:spPr>
        <p:txBody>
          <a:bodyPr/>
          <a:lstStyle/>
          <a:p>
            <a:r>
              <a:rPr lang="en-US"/>
              <a:t>Drag picture to placeholder or click icon to add</a:t>
            </a:r>
          </a:p>
        </p:txBody>
      </p:sp>
      <p:sp>
        <p:nvSpPr>
          <p:cNvPr id="16" name="Text Placeholder 15"/>
          <p:cNvSpPr>
            <a:spLocks noGrp="1"/>
          </p:cNvSpPr>
          <p:nvPr>
            <p:ph type="body" sz="quarter" idx="21" hasCustomPrompt="1"/>
          </p:nvPr>
        </p:nvSpPr>
        <p:spPr>
          <a:xfrm>
            <a:off x="609650" y="4679990"/>
            <a:ext cx="1858377"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7" name="Text Placeholder 15"/>
          <p:cNvSpPr>
            <a:spLocks noGrp="1"/>
          </p:cNvSpPr>
          <p:nvPr>
            <p:ph type="body" sz="quarter" idx="22" hasCustomPrompt="1"/>
          </p:nvPr>
        </p:nvSpPr>
        <p:spPr>
          <a:xfrm>
            <a:off x="2712278" y="4656130"/>
            <a:ext cx="1858869"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8" name="Text Placeholder 15"/>
          <p:cNvSpPr>
            <a:spLocks noGrp="1"/>
          </p:cNvSpPr>
          <p:nvPr>
            <p:ph type="body" sz="quarter" idx="23" hasCustomPrompt="1"/>
          </p:nvPr>
        </p:nvSpPr>
        <p:spPr>
          <a:xfrm>
            <a:off x="4815618" y="4656130"/>
            <a:ext cx="1858649"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9" name="Text Placeholder 15"/>
          <p:cNvSpPr>
            <a:spLocks noGrp="1"/>
          </p:cNvSpPr>
          <p:nvPr>
            <p:ph type="body" sz="quarter" idx="24" hasCustomPrompt="1"/>
          </p:nvPr>
        </p:nvSpPr>
        <p:spPr>
          <a:xfrm>
            <a:off x="6918959" y="4656130"/>
            <a:ext cx="1858428" cy="1516070"/>
          </a:xfrm>
        </p:spPr>
        <p:txBody>
          <a:bodyPr>
            <a:normAutofit/>
          </a:bodyPr>
          <a:lstStyle>
            <a:lvl1pPr marL="0" indent="0">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5" name="Text Placeholder 10"/>
          <p:cNvSpPr>
            <a:spLocks noGrp="1"/>
          </p:cNvSpPr>
          <p:nvPr>
            <p:ph type="body" sz="quarter" idx="14" hasCustomPrompt="1"/>
          </p:nvPr>
        </p:nvSpPr>
        <p:spPr>
          <a:xfrm>
            <a:off x="609599" y="914400"/>
            <a:ext cx="6553201" cy="844631"/>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1596095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hoto layout">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a:xfrm>
            <a:off x="611715" y="2057399"/>
            <a:ext cx="2450781" cy="2450781"/>
          </a:xfrm>
        </p:spPr>
        <p:txBody>
          <a:bodyPr/>
          <a:lstStyle>
            <a:lvl1pPr algn="l">
              <a:defRPr/>
            </a:lvl1pPr>
          </a:lstStyle>
          <a:p>
            <a:r>
              <a:rPr lang="en-US" dirty="0"/>
              <a:t>Drag picture to placeholder or click icon to add</a:t>
            </a:r>
          </a:p>
        </p:txBody>
      </p:sp>
      <p:sp>
        <p:nvSpPr>
          <p:cNvPr id="12" name="Picture Placeholder 10"/>
          <p:cNvSpPr>
            <a:spLocks noGrp="1"/>
          </p:cNvSpPr>
          <p:nvPr>
            <p:ph type="pic" sz="quarter" idx="18"/>
          </p:nvPr>
        </p:nvSpPr>
        <p:spPr>
          <a:xfrm>
            <a:off x="3352800" y="2058837"/>
            <a:ext cx="2450781" cy="2450781"/>
          </a:xfrm>
        </p:spPr>
        <p:txBody>
          <a:bodyPr/>
          <a:lstStyle>
            <a:lvl1pPr algn="l">
              <a:defRPr/>
            </a:lvl1pPr>
          </a:lstStyle>
          <a:p>
            <a:r>
              <a:rPr lang="en-US"/>
              <a:t>Drag picture to placeholder or click icon to add</a:t>
            </a:r>
            <a:endParaRPr lang="en-US" dirty="0"/>
          </a:p>
        </p:txBody>
      </p:sp>
      <p:sp>
        <p:nvSpPr>
          <p:cNvPr id="13" name="Picture Placeholder 10"/>
          <p:cNvSpPr>
            <a:spLocks noGrp="1"/>
          </p:cNvSpPr>
          <p:nvPr>
            <p:ph type="pic" sz="quarter" idx="19"/>
          </p:nvPr>
        </p:nvSpPr>
        <p:spPr>
          <a:xfrm>
            <a:off x="6093885" y="2057399"/>
            <a:ext cx="2450781" cy="2450781"/>
          </a:xfrm>
        </p:spPr>
        <p:txBody>
          <a:bodyPr/>
          <a:lstStyle>
            <a:lvl1pPr algn="l">
              <a:defRPr/>
            </a:lvl1pPr>
          </a:lstStyle>
          <a:p>
            <a:r>
              <a:rPr lang="en-US"/>
              <a:t>Drag picture to placeholder or click icon to add</a:t>
            </a:r>
            <a:endParaRPr lang="en-US" dirty="0"/>
          </a:p>
        </p:txBody>
      </p:sp>
      <p:sp>
        <p:nvSpPr>
          <p:cNvPr id="16" name="Text Placeholder 15"/>
          <p:cNvSpPr>
            <a:spLocks noGrp="1"/>
          </p:cNvSpPr>
          <p:nvPr>
            <p:ph type="body" sz="quarter" idx="21" hasCustomPrompt="1"/>
          </p:nvPr>
        </p:nvSpPr>
        <p:spPr>
          <a:xfrm>
            <a:off x="609599" y="4676480"/>
            <a:ext cx="2452898" cy="1176337"/>
          </a:xfrm>
        </p:spPr>
        <p:txBody>
          <a:bodyPr>
            <a:normAutofit/>
          </a:bodyPr>
          <a:lstStyle>
            <a:lvl1pPr marL="0" indent="0" algn="l">
              <a:buNone/>
              <a:defRPr sz="1200" baseline="0"/>
            </a:lvl1pPr>
            <a:lvl2pPr marL="342883" indent="0">
              <a:buNone/>
              <a:defRPr/>
            </a:lvl2pPr>
          </a:lstStyle>
          <a:p>
            <a:pPr lvl="0"/>
            <a:r>
              <a:rPr lang="en-US" sz="1200" dirty="0"/>
              <a:t>Add photo caption or text here</a:t>
            </a:r>
            <a:endParaRPr lang="en-US" dirty="0"/>
          </a:p>
        </p:txBody>
      </p:sp>
      <p:sp>
        <p:nvSpPr>
          <p:cNvPr id="17" name="Text Placeholder 15"/>
          <p:cNvSpPr>
            <a:spLocks noGrp="1"/>
          </p:cNvSpPr>
          <p:nvPr>
            <p:ph type="body" sz="quarter" idx="22" hasCustomPrompt="1"/>
          </p:nvPr>
        </p:nvSpPr>
        <p:spPr>
          <a:xfrm>
            <a:off x="3354238" y="4676480"/>
            <a:ext cx="2450781" cy="1176337"/>
          </a:xfrm>
        </p:spPr>
        <p:txBody>
          <a:bodyPr>
            <a:normAutofit/>
          </a:bodyPr>
          <a:lstStyle>
            <a:lvl1pPr marL="0" indent="0" algn="l">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8" name="Text Placeholder 15"/>
          <p:cNvSpPr>
            <a:spLocks noGrp="1"/>
          </p:cNvSpPr>
          <p:nvPr>
            <p:ph type="body" sz="quarter" idx="23" hasCustomPrompt="1"/>
          </p:nvPr>
        </p:nvSpPr>
        <p:spPr>
          <a:xfrm>
            <a:off x="6093882" y="4686069"/>
            <a:ext cx="2450784" cy="1176337"/>
          </a:xfrm>
        </p:spPr>
        <p:txBody>
          <a:bodyPr>
            <a:normAutofit/>
          </a:bodyPr>
          <a:lstStyle>
            <a:lvl1pPr marL="0" indent="0" algn="l">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9" name="Text Placeholder 10"/>
          <p:cNvSpPr>
            <a:spLocks noGrp="1"/>
          </p:cNvSpPr>
          <p:nvPr>
            <p:ph type="body" sz="quarter" idx="14" hasCustomPrompt="1"/>
          </p:nvPr>
        </p:nvSpPr>
        <p:spPr>
          <a:xfrm>
            <a:off x="609599" y="914400"/>
            <a:ext cx="6553201"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569962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photo layout">
    <p:spTree>
      <p:nvGrpSpPr>
        <p:cNvPr id="1" name=""/>
        <p:cNvGrpSpPr/>
        <p:nvPr/>
      </p:nvGrpSpPr>
      <p:grpSpPr>
        <a:xfrm>
          <a:off x="0" y="0"/>
          <a:ext cx="0" cy="0"/>
          <a:chOff x="0" y="0"/>
          <a:chExt cx="0" cy="0"/>
        </a:xfrm>
      </p:grpSpPr>
      <p:sp>
        <p:nvSpPr>
          <p:cNvPr id="12" name="Picture Placeholder 10"/>
          <p:cNvSpPr>
            <a:spLocks noGrp="1"/>
          </p:cNvSpPr>
          <p:nvPr>
            <p:ph type="pic" sz="quarter" idx="18"/>
          </p:nvPr>
        </p:nvSpPr>
        <p:spPr>
          <a:xfrm>
            <a:off x="611345" y="1915634"/>
            <a:ext cx="3716592" cy="3149968"/>
          </a:xfrm>
        </p:spPr>
        <p:txBody>
          <a:bodyPr/>
          <a:lstStyle>
            <a:lvl1pPr algn="l">
              <a:defRPr/>
            </a:lvl1pPr>
          </a:lstStyle>
          <a:p>
            <a:r>
              <a:rPr lang="en-US" dirty="0"/>
              <a:t>Drag picture to placeholder or click icon to add</a:t>
            </a:r>
          </a:p>
        </p:txBody>
      </p:sp>
      <p:sp>
        <p:nvSpPr>
          <p:cNvPr id="17" name="Text Placeholder 15"/>
          <p:cNvSpPr>
            <a:spLocks noGrp="1"/>
          </p:cNvSpPr>
          <p:nvPr>
            <p:ph type="body" sz="quarter" idx="22" hasCustomPrompt="1"/>
          </p:nvPr>
        </p:nvSpPr>
        <p:spPr>
          <a:xfrm>
            <a:off x="625450" y="5226517"/>
            <a:ext cx="3707930" cy="945683"/>
          </a:xfrm>
        </p:spPr>
        <p:txBody>
          <a:bodyPr>
            <a:normAutofit/>
          </a:bodyPr>
          <a:lstStyle>
            <a:lvl1pPr marL="0" indent="0" algn="l">
              <a:buNone/>
              <a:defRPr sz="1200" baseline="0"/>
            </a:lvl1pPr>
            <a:lvl2pPr marL="342883" indent="0">
              <a:buNone/>
              <a:defRPr/>
            </a:lvl2pPr>
          </a:lstStyle>
          <a:p>
            <a:pPr lvl="0"/>
            <a:r>
              <a:rPr lang="en-US" sz="1200" dirty="0"/>
              <a:t>Add photo caption </a:t>
            </a:r>
            <a:r>
              <a:rPr lang="en-US" sz="1200"/>
              <a:t>or text here</a:t>
            </a:r>
            <a:endParaRPr lang="en-US" dirty="0"/>
          </a:p>
        </p:txBody>
      </p:sp>
      <p:sp>
        <p:nvSpPr>
          <p:cNvPr id="18" name="Text Placeholder 15"/>
          <p:cNvSpPr>
            <a:spLocks noGrp="1"/>
          </p:cNvSpPr>
          <p:nvPr>
            <p:ph type="body" sz="quarter" idx="23" hasCustomPrompt="1"/>
          </p:nvPr>
        </p:nvSpPr>
        <p:spPr>
          <a:xfrm>
            <a:off x="4744704" y="5226517"/>
            <a:ext cx="3716592" cy="945683"/>
          </a:xfrm>
        </p:spPr>
        <p:txBody>
          <a:bodyPr>
            <a:normAutofit/>
          </a:bodyPr>
          <a:lstStyle>
            <a:lvl1pPr marL="0" indent="0" algn="l">
              <a:buNone/>
              <a:defRPr sz="1200" baseline="0"/>
            </a:lvl1pPr>
            <a:lvl2pPr marL="342883" indent="0">
              <a:buNone/>
              <a:defRPr/>
            </a:lvl2pPr>
          </a:lstStyle>
          <a:p>
            <a:pPr lvl="0"/>
            <a:r>
              <a:rPr lang="en-US" sz="1200" dirty="0"/>
              <a:t>Add photo caption or text here</a:t>
            </a:r>
            <a:endParaRPr lang="en-US" dirty="0"/>
          </a:p>
        </p:txBody>
      </p:sp>
      <p:sp>
        <p:nvSpPr>
          <p:cNvPr id="14" name="Picture Placeholder 10"/>
          <p:cNvSpPr>
            <a:spLocks noGrp="1"/>
          </p:cNvSpPr>
          <p:nvPr>
            <p:ph type="pic" sz="quarter" idx="24"/>
          </p:nvPr>
        </p:nvSpPr>
        <p:spPr>
          <a:xfrm>
            <a:off x="4739261" y="1915634"/>
            <a:ext cx="3716592" cy="3149968"/>
          </a:xfrm>
        </p:spPr>
        <p:txBody>
          <a:bodyPr/>
          <a:lstStyle>
            <a:lvl1pPr algn="l">
              <a:defRPr/>
            </a:lvl1pPr>
          </a:lstStyle>
          <a:p>
            <a:r>
              <a:rPr lang="en-US"/>
              <a:t>Drag picture to placeholder or click icon to add</a:t>
            </a:r>
            <a:endParaRPr lang="en-US" dirty="0"/>
          </a:p>
        </p:txBody>
      </p:sp>
      <p:sp>
        <p:nvSpPr>
          <p:cNvPr id="7" name="Text Placeholder 10"/>
          <p:cNvSpPr>
            <a:spLocks noGrp="1"/>
          </p:cNvSpPr>
          <p:nvPr>
            <p:ph type="body" sz="quarter" idx="14" hasCustomPrompt="1"/>
          </p:nvPr>
        </p:nvSpPr>
        <p:spPr>
          <a:xfrm>
            <a:off x="611345" y="914401"/>
            <a:ext cx="6551455" cy="840318"/>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3691132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5" name="Table Placeholder 4"/>
          <p:cNvSpPr>
            <a:spLocks noGrp="1"/>
          </p:cNvSpPr>
          <p:nvPr>
            <p:ph type="tbl" sz="quarter" idx="15" hasCustomPrompt="1"/>
          </p:nvPr>
        </p:nvSpPr>
        <p:spPr>
          <a:xfrm>
            <a:off x="609598" y="2057400"/>
            <a:ext cx="8077201" cy="4114800"/>
          </a:xfrm>
        </p:spPr>
        <p:txBody>
          <a:bodyPr/>
          <a:lstStyle>
            <a:lvl1pPr marL="0" indent="0">
              <a:buNone/>
              <a:defRPr baseline="0"/>
            </a:lvl1pPr>
          </a:lstStyle>
          <a:p>
            <a:r>
              <a:rPr lang="en-US" dirty="0"/>
              <a:t>Insert your table here by clicking the table icon below. You will be prompted to enter the number of rows and columns. </a:t>
            </a:r>
          </a:p>
        </p:txBody>
      </p:sp>
      <p:sp>
        <p:nvSpPr>
          <p:cNvPr id="4" name="Text Placeholder 10"/>
          <p:cNvSpPr>
            <a:spLocks noGrp="1"/>
          </p:cNvSpPr>
          <p:nvPr>
            <p:ph type="body" sz="quarter" idx="14" hasCustomPrompt="1"/>
          </p:nvPr>
        </p:nvSpPr>
        <p:spPr>
          <a:xfrm>
            <a:off x="609599" y="914400"/>
            <a:ext cx="6553201"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990586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Table Slide layout">
    <p:spTree>
      <p:nvGrpSpPr>
        <p:cNvPr id="1" name=""/>
        <p:cNvGrpSpPr/>
        <p:nvPr/>
      </p:nvGrpSpPr>
      <p:grpSpPr>
        <a:xfrm>
          <a:off x="0" y="0"/>
          <a:ext cx="0" cy="0"/>
          <a:chOff x="0" y="0"/>
          <a:chExt cx="0" cy="0"/>
        </a:xfrm>
      </p:grpSpPr>
      <p:sp>
        <p:nvSpPr>
          <p:cNvPr id="5" name="Table Placeholder 4"/>
          <p:cNvSpPr>
            <a:spLocks noGrp="1"/>
          </p:cNvSpPr>
          <p:nvPr>
            <p:ph type="tbl" sz="quarter" idx="15" hasCustomPrompt="1"/>
          </p:nvPr>
        </p:nvSpPr>
        <p:spPr>
          <a:xfrm>
            <a:off x="590908" y="1733152"/>
            <a:ext cx="3981092" cy="4439048"/>
          </a:xfrm>
        </p:spPr>
        <p:txBody>
          <a:bodyPr/>
          <a:lstStyle>
            <a:lvl1pPr marL="0" indent="0">
              <a:buNone/>
              <a:defRPr baseline="0"/>
            </a:lvl1pPr>
          </a:lstStyle>
          <a:p>
            <a:r>
              <a:rPr lang="en-US" dirty="0"/>
              <a:t>Insert your table here by clicking the table icon below. You will be prompted to enter the number of rows and columns. </a:t>
            </a:r>
          </a:p>
        </p:txBody>
      </p:sp>
      <p:sp>
        <p:nvSpPr>
          <p:cNvPr id="10" name="Table Placeholder 4"/>
          <p:cNvSpPr>
            <a:spLocks noGrp="1"/>
          </p:cNvSpPr>
          <p:nvPr>
            <p:ph type="tbl" sz="quarter" idx="16" hasCustomPrompt="1"/>
          </p:nvPr>
        </p:nvSpPr>
        <p:spPr>
          <a:xfrm>
            <a:off x="4914594" y="1733152"/>
            <a:ext cx="3772206" cy="4439048"/>
          </a:xfrm>
        </p:spPr>
        <p:txBody>
          <a:bodyPr/>
          <a:lstStyle>
            <a:lvl1pPr marL="0" indent="0">
              <a:buNone/>
              <a:defRPr baseline="0"/>
            </a:lvl1pPr>
          </a:lstStyle>
          <a:p>
            <a:r>
              <a:rPr lang="en-US" dirty="0"/>
              <a:t>Insert your table here by clicking the table icon below. You will be prompted to enter the number of rows and columns. </a:t>
            </a:r>
          </a:p>
        </p:txBody>
      </p:sp>
      <p:sp>
        <p:nvSpPr>
          <p:cNvPr id="12" name="Text Placeholder 10"/>
          <p:cNvSpPr>
            <a:spLocks noGrp="1"/>
          </p:cNvSpPr>
          <p:nvPr>
            <p:ph type="body" sz="quarter" idx="14" hasCustomPrompt="1"/>
          </p:nvPr>
        </p:nvSpPr>
        <p:spPr>
          <a:xfrm>
            <a:off x="609600" y="914401"/>
            <a:ext cx="6553201" cy="818752"/>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32137959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lumn Layout">
    <p:spTree>
      <p:nvGrpSpPr>
        <p:cNvPr id="1" name=""/>
        <p:cNvGrpSpPr/>
        <p:nvPr/>
      </p:nvGrpSpPr>
      <p:grpSpPr>
        <a:xfrm>
          <a:off x="0" y="0"/>
          <a:ext cx="0" cy="0"/>
          <a:chOff x="0" y="0"/>
          <a:chExt cx="0" cy="0"/>
        </a:xfrm>
      </p:grpSpPr>
      <p:sp>
        <p:nvSpPr>
          <p:cNvPr id="14" name="Text Placeholder 13"/>
          <p:cNvSpPr>
            <a:spLocks noGrp="1"/>
          </p:cNvSpPr>
          <p:nvPr>
            <p:ph type="body" sz="quarter" idx="17"/>
          </p:nvPr>
        </p:nvSpPr>
        <p:spPr>
          <a:xfrm>
            <a:off x="623207" y="2209800"/>
            <a:ext cx="2329391"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Text Placeholder 13"/>
          <p:cNvSpPr>
            <a:spLocks noGrp="1"/>
          </p:cNvSpPr>
          <p:nvPr>
            <p:ph type="body" sz="quarter" idx="19"/>
          </p:nvPr>
        </p:nvSpPr>
        <p:spPr>
          <a:xfrm>
            <a:off x="3407304" y="2209800"/>
            <a:ext cx="2329391"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13"/>
          <p:cNvSpPr>
            <a:spLocks noGrp="1"/>
          </p:cNvSpPr>
          <p:nvPr>
            <p:ph type="body" sz="quarter" idx="20"/>
          </p:nvPr>
        </p:nvSpPr>
        <p:spPr>
          <a:xfrm>
            <a:off x="6191401" y="2209800"/>
            <a:ext cx="2329391" cy="3962400"/>
          </a:xfrm>
        </p:spPr>
        <p:txBody>
          <a:bodyPr/>
          <a:lstStyle>
            <a:lvl1pPr marL="0" indent="0">
              <a:buNone/>
              <a:defRPr>
                <a:solidFill>
                  <a:srgbClr val="464E54"/>
                </a:solidFill>
              </a:defRPr>
            </a:lvl1pPr>
            <a:lvl2pPr>
              <a:defRPr>
                <a:solidFill>
                  <a:srgbClr val="464E54"/>
                </a:solidFill>
              </a:defRPr>
            </a:lvl2pPr>
            <a:lvl3pPr>
              <a:defRPr sz="1200">
                <a:solidFill>
                  <a:srgbClr val="464E54"/>
                </a:solidFill>
              </a:defRPr>
            </a:lvl3pPr>
            <a:lvl4pPr>
              <a:defRPr sz="900">
                <a:solidFill>
                  <a:srgbClr val="464E54"/>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6513539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hart layout">
    <p:spTree>
      <p:nvGrpSpPr>
        <p:cNvPr id="1" name=""/>
        <p:cNvGrpSpPr/>
        <p:nvPr/>
      </p:nvGrpSpPr>
      <p:grpSpPr>
        <a:xfrm>
          <a:off x="0" y="0"/>
          <a:ext cx="0" cy="0"/>
          <a:chOff x="0" y="0"/>
          <a:chExt cx="0" cy="0"/>
        </a:xfrm>
      </p:grpSpPr>
      <p:sp>
        <p:nvSpPr>
          <p:cNvPr id="6" name="Chart Placeholder 5"/>
          <p:cNvSpPr>
            <a:spLocks noGrp="1"/>
          </p:cNvSpPr>
          <p:nvPr>
            <p:ph type="chart" sz="quarter" idx="15" hasCustomPrompt="1"/>
          </p:nvPr>
        </p:nvSpPr>
        <p:spPr>
          <a:xfrm>
            <a:off x="609600" y="1736027"/>
            <a:ext cx="3979562" cy="4436173"/>
          </a:xfrm>
        </p:spPr>
        <p:txBody>
          <a:bodyPr/>
          <a:lstStyle>
            <a:lvl1pPr marL="0" indent="0">
              <a:buNone/>
              <a:defRPr baseline="0"/>
            </a:lvl1pPr>
          </a:lstStyle>
          <a:p>
            <a:r>
              <a:rPr lang="en-US" dirty="0"/>
              <a:t>Add chart by clicking on icon below.</a:t>
            </a:r>
          </a:p>
        </p:txBody>
      </p:sp>
      <p:sp>
        <p:nvSpPr>
          <p:cNvPr id="12" name="Chart Placeholder 5"/>
          <p:cNvSpPr>
            <a:spLocks noGrp="1"/>
          </p:cNvSpPr>
          <p:nvPr>
            <p:ph type="chart" sz="quarter" idx="16" hasCustomPrompt="1"/>
          </p:nvPr>
        </p:nvSpPr>
        <p:spPr>
          <a:xfrm>
            <a:off x="4724400" y="1736027"/>
            <a:ext cx="3974306" cy="4436173"/>
          </a:xfrm>
        </p:spPr>
        <p:txBody>
          <a:bodyPr/>
          <a:lstStyle>
            <a:lvl1pPr marL="0" marR="0" indent="0" algn="l" defTabSz="685766" rtl="0" eaLnBrk="1" fontAlgn="auto" latinLnBrk="0" hangingPunct="1">
              <a:lnSpc>
                <a:spcPct val="90000"/>
              </a:lnSpc>
              <a:spcBef>
                <a:spcPts val="750"/>
              </a:spcBef>
              <a:spcAft>
                <a:spcPts val="0"/>
              </a:spcAft>
              <a:buClrTx/>
              <a:buSzTx/>
              <a:buFont typeface="Arial" panose="020B0604020202020204" pitchFamily="34" charset="0"/>
              <a:buNone/>
              <a:tabLst/>
              <a:defRPr/>
            </a:lvl1pPr>
          </a:lstStyle>
          <a:p>
            <a:r>
              <a:rPr lang="en-US" dirty="0"/>
              <a:t>Add chart by clicking on icon below.</a:t>
            </a:r>
          </a:p>
          <a:p>
            <a:endParaRPr lang="en-US" dirty="0"/>
          </a:p>
        </p:txBody>
      </p:sp>
      <p:sp>
        <p:nvSpPr>
          <p:cNvPr id="13" name="Text Placeholder 10"/>
          <p:cNvSpPr>
            <a:spLocks noGrp="1"/>
          </p:cNvSpPr>
          <p:nvPr>
            <p:ph type="body" sz="quarter" idx="14" hasCustomPrompt="1"/>
          </p:nvPr>
        </p:nvSpPr>
        <p:spPr>
          <a:xfrm>
            <a:off x="609599" y="914400"/>
            <a:ext cx="6553201" cy="82162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859749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ack Slide">
    <p:bg>
      <p:bgPr>
        <a:solidFill>
          <a:schemeClr val="bg1"/>
        </a:solidFill>
        <a:effectLst/>
      </p:bgPr>
    </p:bg>
    <p:spTree>
      <p:nvGrpSpPr>
        <p:cNvPr id="1" name=""/>
        <p:cNvGrpSpPr/>
        <p:nvPr/>
      </p:nvGrpSpPr>
      <p:grpSpPr>
        <a:xfrm>
          <a:off x="0" y="0"/>
          <a:ext cx="0" cy="0"/>
          <a:chOff x="0" y="0"/>
          <a:chExt cx="0" cy="0"/>
        </a:xfrm>
      </p:grpSpPr>
      <p:sp>
        <p:nvSpPr>
          <p:cNvPr id="10" name="TextBox 9"/>
          <p:cNvSpPr txBox="1"/>
          <p:nvPr userDrawn="1"/>
        </p:nvSpPr>
        <p:spPr>
          <a:xfrm>
            <a:off x="533400" y="1338170"/>
            <a:ext cx="2679336" cy="730969"/>
          </a:xfrm>
          <a:prstGeom prst="rect">
            <a:avLst/>
          </a:prstGeom>
          <a:noFill/>
        </p:spPr>
        <p:txBody>
          <a:bodyPr wrap="square" rtlCol="0">
            <a:spAutoFit/>
          </a:bodyPr>
          <a:lstStyle/>
          <a:p>
            <a:r>
              <a:rPr lang="en-US" sz="2800" b="0" i="0" dirty="0">
                <a:solidFill>
                  <a:srgbClr val="981E32"/>
                </a:solidFill>
                <a:latin typeface="Calibri" charset="0"/>
                <a:ea typeface="Calibri" charset="0"/>
                <a:cs typeface="Calibri" charset="0"/>
              </a:rPr>
              <a:t>CONTACT:</a:t>
            </a:r>
          </a:p>
          <a:p>
            <a:endParaRPr lang="en-US" sz="1350" dirty="0"/>
          </a:p>
        </p:txBody>
      </p:sp>
      <p:sp>
        <p:nvSpPr>
          <p:cNvPr id="12" name="Text Placeholder 11"/>
          <p:cNvSpPr>
            <a:spLocks noGrp="1"/>
          </p:cNvSpPr>
          <p:nvPr>
            <p:ph type="body" sz="quarter" idx="11" hasCustomPrompt="1"/>
          </p:nvPr>
        </p:nvSpPr>
        <p:spPr>
          <a:xfrm>
            <a:off x="609600" y="1908002"/>
            <a:ext cx="6248400" cy="327716"/>
          </a:xfrm>
        </p:spPr>
        <p:txBody>
          <a:bodyPr>
            <a:noAutofit/>
          </a:bodyPr>
          <a:lstStyle>
            <a:lvl1pPr marL="0" indent="0">
              <a:buNone/>
              <a:defRPr sz="2000" b="0" i="0" baseline="0">
                <a:latin typeface="Calibri" charset="0"/>
                <a:ea typeface="Calibri" charset="0"/>
                <a:cs typeface="Calibri" charset="0"/>
              </a:defRPr>
            </a:lvl1pPr>
            <a:lvl4pPr marL="1028648" indent="0">
              <a:buNone/>
              <a:defRPr/>
            </a:lvl4pPr>
          </a:lstStyle>
          <a:p>
            <a:pPr lvl="0"/>
            <a:r>
              <a:rPr lang="en-US" dirty="0"/>
              <a:t>Name goes here</a:t>
            </a:r>
          </a:p>
        </p:txBody>
      </p:sp>
      <p:sp>
        <p:nvSpPr>
          <p:cNvPr id="16" name="Text Placeholder 11"/>
          <p:cNvSpPr>
            <a:spLocks noGrp="1"/>
          </p:cNvSpPr>
          <p:nvPr>
            <p:ph type="body" sz="quarter" idx="12" hasCustomPrompt="1"/>
          </p:nvPr>
        </p:nvSpPr>
        <p:spPr>
          <a:xfrm>
            <a:off x="609600" y="2362200"/>
            <a:ext cx="6248400" cy="327716"/>
          </a:xfrm>
        </p:spPr>
        <p:txBody>
          <a:bodyPr>
            <a:noAutofit/>
          </a:bodyPr>
          <a:lstStyle>
            <a:lvl1pPr marL="0" indent="0">
              <a:buNone/>
              <a:defRPr sz="2000" b="0" i="0" baseline="0">
                <a:latin typeface="Calibri" charset="0"/>
                <a:ea typeface="Calibri" charset="0"/>
                <a:cs typeface="Calibri" charset="0"/>
              </a:defRPr>
            </a:lvl1pPr>
            <a:lvl4pPr marL="1028648" indent="0">
              <a:buNone/>
              <a:defRPr/>
            </a:lvl4pPr>
          </a:lstStyle>
          <a:p>
            <a:pPr lvl="0"/>
            <a:r>
              <a:rPr lang="en-US" dirty="0"/>
              <a:t>Phone goes here</a:t>
            </a:r>
          </a:p>
        </p:txBody>
      </p:sp>
      <p:sp>
        <p:nvSpPr>
          <p:cNvPr id="23" name="Text Placeholder 22"/>
          <p:cNvSpPr>
            <a:spLocks noGrp="1"/>
          </p:cNvSpPr>
          <p:nvPr>
            <p:ph type="body" sz="quarter" idx="14" hasCustomPrompt="1"/>
          </p:nvPr>
        </p:nvSpPr>
        <p:spPr>
          <a:xfrm>
            <a:off x="609600" y="5636326"/>
            <a:ext cx="4568696" cy="539117"/>
          </a:xfrm>
        </p:spPr>
        <p:txBody>
          <a:bodyPr>
            <a:normAutofit/>
          </a:bodyPr>
          <a:lstStyle>
            <a:lvl1pPr marL="0" indent="0">
              <a:buNone/>
              <a:defRPr sz="1200" baseline="0"/>
            </a:lvl1pPr>
          </a:lstStyle>
          <a:p>
            <a:pPr lvl="0"/>
            <a:r>
              <a:rPr lang="en-US" sz="1200" dirty="0"/>
              <a:t>Enter address here (103 E. Spokane Falls Blvd.)</a:t>
            </a:r>
            <a:endParaRPr lang="en-US" dirty="0"/>
          </a:p>
        </p:txBody>
      </p:sp>
    </p:spTree>
    <p:extLst>
      <p:ext uri="{BB962C8B-B14F-4D97-AF65-F5344CB8AC3E}">
        <p14:creationId xmlns:p14="http://schemas.microsoft.com/office/powerpoint/2010/main" val="17622342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1F9259A-1FE3-4FF9-8A07-BDD8177164ED}" type="datetime4">
              <a:rPr lang="en-US" smtClean="0"/>
              <a:t>August 10,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343120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40FED-6E95-4177-A7EF-CD303B9E611D}" type="datetime4">
              <a:rPr lang="en-US" smtClean="0"/>
              <a:t>August 10, 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2346630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6ABDE3-8719-DC4D-8134-A64D574EC176}"/>
              </a:ext>
            </a:extLst>
          </p:cNvPr>
          <p:cNvSpPr>
            <a:spLocks noGrp="1"/>
          </p:cNvSpPr>
          <p:nvPr>
            <p:ph type="dt" sz="half" idx="10"/>
          </p:nvPr>
        </p:nvSpPr>
        <p:spPr/>
        <p:txBody>
          <a:bodyPr/>
          <a:lstStyle/>
          <a:p>
            <a:fld id="{534F7D79-42C9-AA4A-9473-30136980C756}" type="datetimeFigureOut">
              <a:rPr lang="en-US" smtClean="0"/>
              <a:t>8/10/2023</a:t>
            </a:fld>
            <a:endParaRPr lang="en-US"/>
          </a:p>
        </p:txBody>
      </p:sp>
      <p:sp>
        <p:nvSpPr>
          <p:cNvPr id="3" name="Footer Placeholder 2">
            <a:extLst>
              <a:ext uri="{FF2B5EF4-FFF2-40B4-BE49-F238E27FC236}">
                <a16:creationId xmlns:a16="http://schemas.microsoft.com/office/drawing/2014/main" id="{8E2C2AB5-6113-374C-ABCA-BB647D8473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9311ED-FB35-DB49-B063-E74E8126ACBD}"/>
              </a:ext>
            </a:extLst>
          </p:cNvPr>
          <p:cNvSpPr>
            <a:spLocks noGrp="1"/>
          </p:cNvSpPr>
          <p:nvPr>
            <p:ph type="sldNum" sz="quarter" idx="12"/>
          </p:nvPr>
        </p:nvSpPr>
        <p:spPr/>
        <p:txBody>
          <a:bodyPr/>
          <a:lstStyle/>
          <a:p>
            <a:fld id="{87A06613-02BB-E944-A361-F111B6B8CD00}" type="slidenum">
              <a:rPr lang="en-US" smtClean="0"/>
              <a:t>‹#›</a:t>
            </a:fld>
            <a:endParaRPr lang="en-US"/>
          </a:p>
        </p:txBody>
      </p:sp>
    </p:spTree>
    <p:extLst>
      <p:ext uri="{BB962C8B-B14F-4D97-AF65-F5344CB8AC3E}">
        <p14:creationId xmlns:p14="http://schemas.microsoft.com/office/powerpoint/2010/main" val="416575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0655B-5834-474B-BC1F-9C661A5AD1A4}"/>
              </a:ext>
            </a:extLst>
          </p:cNvPr>
          <p:cNvSpPr>
            <a:spLocks noGrp="1"/>
          </p:cNvSpPr>
          <p:nvPr>
            <p:ph type="title"/>
          </p:nvPr>
        </p:nvSpPr>
        <p:spPr>
          <a:xfrm>
            <a:off x="808265" y="355078"/>
            <a:ext cx="7547372" cy="1272756"/>
          </a:xfrm>
        </p:spPr>
        <p:txBody>
          <a:bodyPr/>
          <a:lstStyle/>
          <a:p>
            <a:r>
              <a:rPr lang="en-US"/>
              <a:t>Click to edit Master title style</a:t>
            </a:r>
          </a:p>
        </p:txBody>
      </p:sp>
      <p:sp>
        <p:nvSpPr>
          <p:cNvPr id="3" name="Content Placeholder 2"/>
          <p:cNvSpPr>
            <a:spLocks noGrp="1"/>
          </p:cNvSpPr>
          <p:nvPr>
            <p:ph idx="1"/>
          </p:nvPr>
        </p:nvSpPr>
        <p:spPr>
          <a:xfrm>
            <a:off x="808265" y="2248665"/>
            <a:ext cx="7547372" cy="4286531"/>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86126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57A6F-A0CF-8340-A128-41EEDAF757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AC6031-51A3-DA45-9EEB-9621C18FF12A}"/>
              </a:ext>
            </a:extLst>
          </p:cNvPr>
          <p:cNvSpPr>
            <a:spLocks noGrp="1"/>
          </p:cNvSpPr>
          <p:nvPr>
            <p:ph type="dt" sz="half" idx="10"/>
          </p:nvPr>
        </p:nvSpPr>
        <p:spPr/>
        <p:txBody>
          <a:bodyPr/>
          <a:lstStyle/>
          <a:p>
            <a:fld id="{BB1E8F8D-FFFD-3F4C-8AE7-052E08E6DAF9}" type="datetimeFigureOut">
              <a:rPr lang="en-US" smtClean="0"/>
              <a:t>8/10/2023</a:t>
            </a:fld>
            <a:endParaRPr lang="en-US"/>
          </a:p>
        </p:txBody>
      </p:sp>
      <p:sp>
        <p:nvSpPr>
          <p:cNvPr id="4" name="Footer Placeholder 3">
            <a:extLst>
              <a:ext uri="{FF2B5EF4-FFF2-40B4-BE49-F238E27FC236}">
                <a16:creationId xmlns:a16="http://schemas.microsoft.com/office/drawing/2014/main" id="{BB70DB40-D42F-C641-9AE6-33FCA8A3B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FFFEC4-63BC-D946-89DD-217712744822}"/>
              </a:ext>
            </a:extLst>
          </p:cNvPr>
          <p:cNvSpPr>
            <a:spLocks noGrp="1"/>
          </p:cNvSpPr>
          <p:nvPr>
            <p:ph type="sldNum" sz="quarter" idx="12"/>
          </p:nvPr>
        </p:nvSpPr>
        <p:spPr/>
        <p:txBody>
          <a:bodyPr/>
          <a:lstStyle/>
          <a:p>
            <a:fld id="{ED1313F4-A1C8-5C4C-B8EA-261B67C40F2F}" type="slidenum">
              <a:rPr lang="en-US" smtClean="0"/>
              <a:t>‹#›</a:t>
            </a:fld>
            <a:endParaRPr lang="en-US"/>
          </a:p>
        </p:txBody>
      </p:sp>
    </p:spTree>
    <p:extLst>
      <p:ext uri="{BB962C8B-B14F-4D97-AF65-F5344CB8AC3E}">
        <p14:creationId xmlns:p14="http://schemas.microsoft.com/office/powerpoint/2010/main" val="16671835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D3F917-1DA1-B046-8774-8F12C079F0AF}"/>
              </a:ext>
            </a:extLst>
          </p:cNvPr>
          <p:cNvPicPr>
            <a:picLocks noChangeAspect="1"/>
          </p:cNvPicPr>
          <p:nvPr userDrawn="1"/>
        </p:nvPicPr>
        <p:blipFill>
          <a:blip r:embed="rId2"/>
          <a:stretch>
            <a:fillRect/>
          </a:stretch>
        </p:blipFill>
        <p:spPr>
          <a:xfrm>
            <a:off x="0" y="-22710"/>
            <a:ext cx="9144000" cy="6851904"/>
          </a:xfrm>
          <a:prstGeom prst="rect">
            <a:avLst/>
          </a:prstGeom>
        </p:spPr>
      </p:pic>
      <p:sp>
        <p:nvSpPr>
          <p:cNvPr id="8" name="Title 1">
            <a:extLst>
              <a:ext uri="{FF2B5EF4-FFF2-40B4-BE49-F238E27FC236}">
                <a16:creationId xmlns:a16="http://schemas.microsoft.com/office/drawing/2014/main" id="{25180A2F-12D0-D748-BF9E-7140E16C1482}"/>
              </a:ext>
            </a:extLst>
          </p:cNvPr>
          <p:cNvSpPr>
            <a:spLocks noGrp="1"/>
          </p:cNvSpPr>
          <p:nvPr>
            <p:ph type="title"/>
          </p:nvPr>
        </p:nvSpPr>
        <p:spPr>
          <a:xfrm>
            <a:off x="628650" y="1423905"/>
            <a:ext cx="7886700" cy="1325563"/>
          </a:xfrm>
        </p:spPr>
        <p:txBody>
          <a:bodyPr/>
          <a:lstStyle>
            <a:lvl1pPr>
              <a:defRPr b="1"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BF8E5949-0C47-324F-9899-B27B1F3D56B8}"/>
              </a:ext>
            </a:extLst>
          </p:cNvPr>
          <p:cNvSpPr>
            <a:spLocks noGrp="1"/>
          </p:cNvSpPr>
          <p:nvPr>
            <p:ph idx="1"/>
          </p:nvPr>
        </p:nvSpPr>
        <p:spPr>
          <a:xfrm>
            <a:off x="628650" y="2749467"/>
            <a:ext cx="7886700" cy="4351338"/>
          </a:xfrm>
        </p:spPr>
        <p:txBody>
          <a:bodyPr/>
          <a:lstStyle>
            <a:lvl1pPr>
              <a:defRPr b="0" i="0">
                <a:solidFill>
                  <a:schemeClr val="tx1"/>
                </a:solidFill>
                <a:latin typeface="Arial" panose="020B0604020202020204" pitchFamily="34" charset="0"/>
                <a:cs typeface="Arial" panose="020B0604020202020204" pitchFamily="34" charset="0"/>
              </a:defRPr>
            </a:lvl1pPr>
            <a:lvl2pPr>
              <a:defRPr b="0" i="0">
                <a:solidFill>
                  <a:schemeClr val="tx1"/>
                </a:solidFill>
                <a:latin typeface="Arial" panose="020B0604020202020204" pitchFamily="34" charset="0"/>
                <a:cs typeface="Arial" panose="020B0604020202020204" pitchFamily="34" charset="0"/>
              </a:defRPr>
            </a:lvl2pPr>
            <a:lvl3pPr>
              <a:defRPr b="0" i="0">
                <a:solidFill>
                  <a:schemeClr val="tx1"/>
                </a:solidFill>
                <a:latin typeface="Arial" panose="020B0604020202020204" pitchFamily="34" charset="0"/>
                <a:cs typeface="Arial" panose="020B0604020202020204" pitchFamily="34" charset="0"/>
              </a:defRPr>
            </a:lvl3pPr>
            <a:lvl4pPr>
              <a:defRPr b="0" i="0">
                <a:solidFill>
                  <a:schemeClr val="tx1"/>
                </a:solidFill>
                <a:latin typeface="Arial" panose="020B0604020202020204" pitchFamily="34" charset="0"/>
                <a:cs typeface="Arial" panose="020B0604020202020204" pitchFamily="34" charset="0"/>
              </a:defRPr>
            </a:lvl4pPr>
            <a:lvl5pPr>
              <a:defRPr b="0" i="0">
                <a:solidFill>
                  <a:schemeClr val="tx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7725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ull page no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49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1">
    <p:spTree>
      <p:nvGrpSpPr>
        <p:cNvPr id="1" name=""/>
        <p:cNvGrpSpPr/>
        <p:nvPr/>
      </p:nvGrpSpPr>
      <p:grpSpPr>
        <a:xfrm>
          <a:off x="0" y="0"/>
          <a:ext cx="0" cy="0"/>
          <a:chOff x="0" y="0"/>
          <a:chExt cx="0" cy="0"/>
        </a:xfrm>
      </p:grpSpPr>
      <p:sp>
        <p:nvSpPr>
          <p:cNvPr id="3" name="Picture Placeholder 2"/>
          <p:cNvSpPr>
            <a:spLocks noGrp="1"/>
          </p:cNvSpPr>
          <p:nvPr>
            <p:ph type="pic" sz="quarter" idx="16" hasCustomPrompt="1"/>
          </p:nvPr>
        </p:nvSpPr>
        <p:spPr>
          <a:xfrm>
            <a:off x="2554942" y="1868487"/>
            <a:ext cx="4034117" cy="4989513"/>
          </a:xfrm>
          <a:solidFill>
            <a:schemeClr val="accent3">
              <a:lumMod val="20000"/>
              <a:lumOff val="80000"/>
            </a:schemeClr>
          </a:solidFill>
          <a:ln>
            <a:noFill/>
          </a:ln>
        </p:spPr>
        <p:txBody>
          <a:bodyPr/>
          <a:lstStyle/>
          <a:p>
            <a:r>
              <a:rPr lang="en-US" dirty="0"/>
              <a:t>Drag picture to this placeholder or click the photo icon below to add it.</a:t>
            </a:r>
          </a:p>
        </p:txBody>
      </p:sp>
      <p:sp>
        <p:nvSpPr>
          <p:cNvPr id="4" name="Text Placeholder 10"/>
          <p:cNvSpPr>
            <a:spLocks noGrp="1"/>
          </p:cNvSpPr>
          <p:nvPr>
            <p:ph type="body" sz="quarter" idx="14" hasCustomPrompt="1"/>
          </p:nvPr>
        </p:nvSpPr>
        <p:spPr>
          <a:xfrm>
            <a:off x="486719" y="914400"/>
            <a:ext cx="6676081"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26252239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Page Layout Option 2">
    <p:spTree>
      <p:nvGrpSpPr>
        <p:cNvPr id="1" name=""/>
        <p:cNvGrpSpPr/>
        <p:nvPr/>
      </p:nvGrpSpPr>
      <p:grpSpPr>
        <a:xfrm>
          <a:off x="0" y="0"/>
          <a:ext cx="0" cy="0"/>
          <a:chOff x="0" y="0"/>
          <a:chExt cx="0" cy="0"/>
        </a:xfrm>
      </p:grpSpPr>
      <p:sp>
        <p:nvSpPr>
          <p:cNvPr id="8" name="Picture Placeholder 7"/>
          <p:cNvSpPr>
            <a:spLocks noGrp="1"/>
          </p:cNvSpPr>
          <p:nvPr>
            <p:ph type="pic" sz="quarter" idx="12" hasCustomPrompt="1"/>
          </p:nvPr>
        </p:nvSpPr>
        <p:spPr>
          <a:xfrm>
            <a:off x="0" y="1"/>
            <a:ext cx="9144000" cy="5826125"/>
          </a:xfrm>
          <a:solidFill>
            <a:srgbClr val="EFF0F1"/>
          </a:solidFill>
        </p:spPr>
        <p:txBody>
          <a:bodyPr/>
          <a:lstStyle>
            <a:lvl1pPr marL="0" indent="0">
              <a:buNone/>
              <a:defRPr baseline="0"/>
            </a:lvl1pPr>
          </a:lstStyle>
          <a:p>
            <a:r>
              <a:rPr lang="en-US" dirty="0"/>
              <a:t>Drag your picture to this placeholder or click on the photo icon below to add it to this slide.</a:t>
            </a:r>
          </a:p>
        </p:txBody>
      </p:sp>
    </p:spTree>
    <p:extLst>
      <p:ext uri="{BB962C8B-B14F-4D97-AF65-F5344CB8AC3E}">
        <p14:creationId xmlns:p14="http://schemas.microsoft.com/office/powerpoint/2010/main" val="2082272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f page Image layout">
    <p:spTree>
      <p:nvGrpSpPr>
        <p:cNvPr id="1" name=""/>
        <p:cNvGrpSpPr/>
        <p:nvPr/>
      </p:nvGrpSpPr>
      <p:grpSpPr>
        <a:xfrm>
          <a:off x="0" y="0"/>
          <a:ext cx="0" cy="0"/>
          <a:chOff x="0" y="0"/>
          <a:chExt cx="0" cy="0"/>
        </a:xfrm>
      </p:grpSpPr>
      <p:sp>
        <p:nvSpPr>
          <p:cNvPr id="9" name="Picture Placeholder 2"/>
          <p:cNvSpPr>
            <a:spLocks noGrp="1"/>
          </p:cNvSpPr>
          <p:nvPr>
            <p:ph type="pic" sz="quarter" idx="22" hasCustomPrompt="1"/>
          </p:nvPr>
        </p:nvSpPr>
        <p:spPr>
          <a:xfrm>
            <a:off x="0" y="381000"/>
            <a:ext cx="4717676" cy="6477000"/>
          </a:xfrm>
          <a:solidFill>
            <a:srgbClr val="D9D9D9"/>
          </a:solidFill>
        </p:spPr>
        <p:txBody>
          <a:bodyPr anchor="t"/>
          <a:lstStyle>
            <a:lvl1pPr marL="0" indent="0" algn="ctr">
              <a:buNone/>
              <a:defRPr/>
            </a:lvl1pPr>
          </a:lstStyle>
          <a:p>
            <a:r>
              <a:rPr lang="en-US" dirty="0"/>
              <a:t>Drag your picture to this placeholder or click on the photo icon below to add it to this slide.</a:t>
            </a:r>
          </a:p>
        </p:txBody>
      </p:sp>
      <p:sp>
        <p:nvSpPr>
          <p:cNvPr id="21" name="Text Placeholder 10"/>
          <p:cNvSpPr>
            <a:spLocks noGrp="1"/>
          </p:cNvSpPr>
          <p:nvPr>
            <p:ph type="body" sz="quarter" idx="14" hasCustomPrompt="1"/>
          </p:nvPr>
        </p:nvSpPr>
        <p:spPr>
          <a:xfrm>
            <a:off x="4877277" y="1676400"/>
            <a:ext cx="3709511" cy="838200"/>
          </a:xfrm>
        </p:spPr>
        <p:txBody>
          <a:bodyPr lIns="0" tIns="0" rIns="0" bIns="0">
            <a:normAutofit/>
          </a:bodyPr>
          <a:lstStyle>
            <a:lvl1pPr marL="0" indent="0" algn="l">
              <a:buNone/>
              <a:defRPr sz="2400" b="0" i="0" kern="0" spc="113">
                <a:solidFill>
                  <a:srgbClr val="981E32"/>
                </a:solidFill>
                <a:latin typeface="Calibri" charset="0"/>
                <a:ea typeface="Calibri" charset="0"/>
                <a:cs typeface="Calibri" charset="0"/>
              </a:defRPr>
            </a:lvl1pPr>
          </a:lstStyle>
          <a:p>
            <a:pPr lvl="0"/>
            <a:r>
              <a:rPr lang="en-US" dirty="0"/>
              <a:t>Click here to add your title</a:t>
            </a:r>
          </a:p>
        </p:txBody>
      </p:sp>
      <p:sp>
        <p:nvSpPr>
          <p:cNvPr id="27" name="Text Placeholder 26"/>
          <p:cNvSpPr>
            <a:spLocks noGrp="1"/>
          </p:cNvSpPr>
          <p:nvPr>
            <p:ph type="body" sz="quarter" idx="23" hasCustomPrompt="1"/>
          </p:nvPr>
        </p:nvSpPr>
        <p:spPr>
          <a:xfrm>
            <a:off x="4886325" y="2514600"/>
            <a:ext cx="3700463" cy="4152900"/>
          </a:xfrm>
        </p:spPr>
        <p:txBody>
          <a:bodyPr>
            <a:normAutofit/>
          </a:bodyPr>
          <a:lstStyle>
            <a:lvl1pPr marL="0" indent="0">
              <a:buNone/>
              <a:defRPr sz="1800" baseline="0"/>
            </a:lvl1pPr>
          </a:lstStyle>
          <a:p>
            <a:pPr lvl="0"/>
            <a:r>
              <a:rPr lang="en-US" sz="1350" dirty="0"/>
              <a:t>Add paragraph text here</a:t>
            </a:r>
            <a:endParaRPr lang="en-US" dirty="0"/>
          </a:p>
        </p:txBody>
      </p:sp>
    </p:spTree>
    <p:extLst>
      <p:ext uri="{BB962C8B-B14F-4D97-AF65-F5344CB8AC3E}">
        <p14:creationId xmlns:p14="http://schemas.microsoft.com/office/powerpoint/2010/main" val="33295866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oint list with arrows">
    <p:spTree>
      <p:nvGrpSpPr>
        <p:cNvPr id="1" name=""/>
        <p:cNvGrpSpPr/>
        <p:nvPr/>
      </p:nvGrpSpPr>
      <p:grpSpPr>
        <a:xfrm>
          <a:off x="0" y="0"/>
          <a:ext cx="0" cy="0"/>
          <a:chOff x="0" y="0"/>
          <a:chExt cx="0" cy="0"/>
        </a:xfrm>
      </p:grpSpPr>
      <p:grpSp>
        <p:nvGrpSpPr>
          <p:cNvPr id="23" name="Group 22"/>
          <p:cNvGrpSpPr/>
          <p:nvPr userDrawn="1"/>
        </p:nvGrpSpPr>
        <p:grpSpPr>
          <a:xfrm>
            <a:off x="609600" y="1868487"/>
            <a:ext cx="1138715" cy="4162836"/>
            <a:chOff x="1736733" y="1594443"/>
            <a:chExt cx="1518287" cy="4162836"/>
          </a:xfrm>
        </p:grpSpPr>
        <p:sp>
          <p:nvSpPr>
            <p:cNvPr id="15" name="Chevron 14"/>
            <p:cNvSpPr/>
            <p:nvPr userDrawn="1"/>
          </p:nvSpPr>
          <p:spPr>
            <a:xfrm>
              <a:off x="1736733" y="1594443"/>
              <a:ext cx="1518287" cy="791386"/>
            </a:xfrm>
            <a:prstGeom prst="chevron">
              <a:avLst>
                <a:gd name="adj" fmla="val 27026"/>
              </a:avLst>
            </a:prstGeom>
            <a:solidFill>
              <a:srgbClr val="981E3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r>
                <a:rPr lang="en-US" sz="2100" dirty="0">
                  <a:solidFill>
                    <a:srgbClr val="981E32"/>
                  </a:solidFill>
                  <a:latin typeface="Helvetica" charset="0"/>
                  <a:ea typeface="Helvetica" charset="0"/>
                  <a:cs typeface="Helvetica" charset="0"/>
                </a:rPr>
                <a:t></a:t>
              </a:r>
            </a:p>
          </p:txBody>
        </p:sp>
        <p:sp>
          <p:nvSpPr>
            <p:cNvPr id="16" name="Chevron 15"/>
            <p:cNvSpPr/>
            <p:nvPr userDrawn="1"/>
          </p:nvSpPr>
          <p:spPr>
            <a:xfrm>
              <a:off x="1736733" y="2717449"/>
              <a:ext cx="1518287" cy="791386"/>
            </a:xfrm>
            <a:prstGeom prst="chevron">
              <a:avLst>
                <a:gd name="adj" fmla="val 27026"/>
              </a:avLst>
            </a:prstGeom>
            <a:solidFill>
              <a:srgbClr val="464E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100" dirty="0">
                <a:solidFill>
                  <a:schemeClr val="bg1"/>
                </a:solidFill>
                <a:latin typeface="Helvetica" charset="0"/>
                <a:ea typeface="Helvetica" charset="0"/>
                <a:cs typeface="Helvetica" charset="0"/>
              </a:endParaRPr>
            </a:p>
          </p:txBody>
        </p:sp>
        <p:sp>
          <p:nvSpPr>
            <p:cNvPr id="17" name="Chevron 16"/>
            <p:cNvSpPr/>
            <p:nvPr userDrawn="1"/>
          </p:nvSpPr>
          <p:spPr>
            <a:xfrm>
              <a:off x="1736733" y="3848709"/>
              <a:ext cx="1518287" cy="791386"/>
            </a:xfrm>
            <a:prstGeom prst="chevron">
              <a:avLst>
                <a:gd name="adj" fmla="val 27026"/>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100" dirty="0">
                <a:latin typeface="Helvetica" charset="0"/>
                <a:ea typeface="Helvetica" charset="0"/>
                <a:cs typeface="Helvetica" charset="0"/>
              </a:endParaRPr>
            </a:p>
          </p:txBody>
        </p:sp>
        <p:sp>
          <p:nvSpPr>
            <p:cNvPr id="18" name="Chevron 17"/>
            <p:cNvSpPr/>
            <p:nvPr userDrawn="1"/>
          </p:nvSpPr>
          <p:spPr>
            <a:xfrm>
              <a:off x="1736733" y="4965893"/>
              <a:ext cx="1518287" cy="791386"/>
            </a:xfrm>
            <a:prstGeom prst="chevron">
              <a:avLst>
                <a:gd name="adj" fmla="val 27026"/>
              </a:avLst>
            </a:prstGeom>
            <a:solidFill>
              <a:srgbClr val="927E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100" dirty="0">
                <a:solidFill>
                  <a:srgbClr val="FFFFFF"/>
                </a:solidFill>
                <a:latin typeface="Helvetica" charset="0"/>
                <a:ea typeface="Helvetica" charset="0"/>
                <a:cs typeface="Helvetica" charset="0"/>
              </a:endParaRPr>
            </a:p>
          </p:txBody>
        </p:sp>
      </p:grpSp>
      <p:sp>
        <p:nvSpPr>
          <p:cNvPr id="33" name="Text Placeholder 32"/>
          <p:cNvSpPr>
            <a:spLocks noGrp="1"/>
          </p:cNvSpPr>
          <p:nvPr>
            <p:ph type="body" sz="quarter" idx="17" hasCustomPrompt="1"/>
          </p:nvPr>
        </p:nvSpPr>
        <p:spPr>
          <a:xfrm>
            <a:off x="1904999" y="1869561"/>
            <a:ext cx="6781799" cy="277511"/>
          </a:xfrm>
        </p:spPr>
        <p:txBody>
          <a:bodyPr>
            <a:noAutofit/>
          </a:bodyPr>
          <a:lstStyle>
            <a:lvl1pPr marL="0" indent="0">
              <a:buNone/>
              <a:defRPr sz="1200" b="0">
                <a:solidFill>
                  <a:srgbClr val="981E32"/>
                </a:solidFill>
              </a:defRPr>
            </a:lvl1pPr>
            <a:lvl2pPr marL="342883" indent="0">
              <a:buNone/>
              <a:defRPr/>
            </a:lvl2pPr>
          </a:lstStyle>
          <a:p>
            <a:pPr lvl="0"/>
            <a:r>
              <a:rPr lang="en-US" dirty="0"/>
              <a:t>HEADER HERE</a:t>
            </a:r>
          </a:p>
        </p:txBody>
      </p:sp>
      <p:sp>
        <p:nvSpPr>
          <p:cNvPr id="34" name="Text Placeholder 32"/>
          <p:cNvSpPr>
            <a:spLocks noGrp="1"/>
          </p:cNvSpPr>
          <p:nvPr>
            <p:ph type="body" sz="quarter" idx="18" hasCustomPrompt="1"/>
          </p:nvPr>
        </p:nvSpPr>
        <p:spPr>
          <a:xfrm>
            <a:off x="1904999" y="4122303"/>
            <a:ext cx="6781799" cy="238127"/>
          </a:xfrm>
        </p:spPr>
        <p:txBody>
          <a:bodyPr>
            <a:noAutofit/>
          </a:bodyPr>
          <a:lstStyle>
            <a:lvl1pPr marL="0" indent="0">
              <a:buNone/>
              <a:defRPr sz="1200" b="0">
                <a:solidFill>
                  <a:srgbClr val="4F868E"/>
                </a:solidFill>
              </a:defRPr>
            </a:lvl1pPr>
            <a:lvl2pPr marL="342883" indent="0">
              <a:buNone/>
              <a:defRPr/>
            </a:lvl2pPr>
          </a:lstStyle>
          <a:p>
            <a:pPr lvl="0"/>
            <a:r>
              <a:rPr lang="en-US" dirty="0"/>
              <a:t>HEADER HERE</a:t>
            </a:r>
          </a:p>
        </p:txBody>
      </p:sp>
      <p:sp>
        <p:nvSpPr>
          <p:cNvPr id="35" name="Text Placeholder 32"/>
          <p:cNvSpPr>
            <a:spLocks noGrp="1"/>
          </p:cNvSpPr>
          <p:nvPr>
            <p:ph type="body" sz="quarter" idx="19" hasCustomPrompt="1"/>
          </p:nvPr>
        </p:nvSpPr>
        <p:spPr>
          <a:xfrm>
            <a:off x="1904999" y="5241011"/>
            <a:ext cx="6781799" cy="253453"/>
          </a:xfrm>
        </p:spPr>
        <p:txBody>
          <a:bodyPr>
            <a:noAutofit/>
          </a:bodyPr>
          <a:lstStyle>
            <a:lvl1pPr marL="0" indent="0">
              <a:buNone/>
              <a:defRPr sz="1200" b="0">
                <a:solidFill>
                  <a:srgbClr val="927E35"/>
                </a:solidFill>
              </a:defRPr>
            </a:lvl1pPr>
            <a:lvl2pPr marL="342883" indent="0">
              <a:buNone/>
              <a:defRPr/>
            </a:lvl2pPr>
          </a:lstStyle>
          <a:p>
            <a:pPr lvl="0"/>
            <a:r>
              <a:rPr lang="en-US" dirty="0"/>
              <a:t>HEADER HERE</a:t>
            </a:r>
          </a:p>
        </p:txBody>
      </p:sp>
      <p:sp>
        <p:nvSpPr>
          <p:cNvPr id="36" name="Text Placeholder 32"/>
          <p:cNvSpPr>
            <a:spLocks noGrp="1"/>
          </p:cNvSpPr>
          <p:nvPr>
            <p:ph type="body" sz="quarter" idx="20" hasCustomPrompt="1"/>
          </p:nvPr>
        </p:nvSpPr>
        <p:spPr>
          <a:xfrm>
            <a:off x="1904999" y="2988270"/>
            <a:ext cx="6781800" cy="253454"/>
          </a:xfrm>
        </p:spPr>
        <p:txBody>
          <a:bodyPr>
            <a:noAutofit/>
          </a:bodyPr>
          <a:lstStyle>
            <a:lvl1pPr marL="0" indent="0">
              <a:buNone/>
              <a:defRPr sz="1200" b="0">
                <a:solidFill>
                  <a:srgbClr val="464E54"/>
                </a:solidFill>
              </a:defRPr>
            </a:lvl1pPr>
            <a:lvl2pPr marL="342883" indent="0">
              <a:buNone/>
              <a:defRPr/>
            </a:lvl2pPr>
          </a:lstStyle>
          <a:p>
            <a:pPr lvl="0"/>
            <a:r>
              <a:rPr lang="en-US" dirty="0"/>
              <a:t>HEADER HERE</a:t>
            </a:r>
          </a:p>
        </p:txBody>
      </p:sp>
      <p:sp>
        <p:nvSpPr>
          <p:cNvPr id="38" name="Content Placeholder 37"/>
          <p:cNvSpPr>
            <a:spLocks noGrp="1"/>
          </p:cNvSpPr>
          <p:nvPr>
            <p:ph sz="quarter" idx="21" hasCustomPrompt="1"/>
          </p:nvPr>
        </p:nvSpPr>
        <p:spPr>
          <a:xfrm>
            <a:off x="1905000" y="2133600"/>
            <a:ext cx="6781800" cy="659297"/>
          </a:xfrm>
        </p:spPr>
        <p:txBody>
          <a:bodyPr>
            <a:noAutofit/>
          </a:bodyPr>
          <a:lstStyle>
            <a:lvl1pPr marL="0" indent="0">
              <a:buNone/>
              <a:defRPr sz="1050" baseline="0">
                <a:solidFill>
                  <a:srgbClr val="464E54"/>
                </a:solidFill>
              </a:defRPr>
            </a:lvl1pPr>
          </a:lstStyle>
          <a:p>
            <a:pPr lvl="0"/>
            <a:r>
              <a:rPr lang="en-US" sz="1050" dirty="0"/>
              <a:t>Add your text here</a:t>
            </a:r>
            <a:endParaRPr lang="en-US" dirty="0"/>
          </a:p>
        </p:txBody>
      </p:sp>
      <p:sp>
        <p:nvSpPr>
          <p:cNvPr id="39" name="Content Placeholder 37"/>
          <p:cNvSpPr>
            <a:spLocks noGrp="1"/>
          </p:cNvSpPr>
          <p:nvPr>
            <p:ph sz="quarter" idx="22" hasCustomPrompt="1"/>
          </p:nvPr>
        </p:nvSpPr>
        <p:spPr>
          <a:xfrm>
            <a:off x="1905000" y="3241777"/>
            <a:ext cx="6781800" cy="669827"/>
          </a:xfrm>
        </p:spPr>
        <p:txBody>
          <a:bodyPr>
            <a:normAutofit/>
          </a:bodyPr>
          <a:lstStyle>
            <a:lvl1pPr marL="0" indent="0">
              <a:buNone/>
              <a:defRPr sz="1050" baseline="0">
                <a:solidFill>
                  <a:srgbClr val="464E54"/>
                </a:solidFill>
              </a:defRPr>
            </a:lvl1pPr>
          </a:lstStyle>
          <a:p>
            <a:pPr lvl="0"/>
            <a:r>
              <a:rPr lang="en-US" sz="1050" dirty="0"/>
              <a:t>Add your text here</a:t>
            </a:r>
            <a:endParaRPr lang="en-US" dirty="0"/>
          </a:p>
        </p:txBody>
      </p:sp>
      <p:sp>
        <p:nvSpPr>
          <p:cNvPr id="40" name="Content Placeholder 37"/>
          <p:cNvSpPr>
            <a:spLocks noGrp="1"/>
          </p:cNvSpPr>
          <p:nvPr>
            <p:ph sz="quarter" idx="23" hasCustomPrompt="1"/>
          </p:nvPr>
        </p:nvSpPr>
        <p:spPr>
          <a:xfrm>
            <a:off x="1905000" y="4360430"/>
            <a:ext cx="6781800" cy="685208"/>
          </a:xfrm>
        </p:spPr>
        <p:txBody>
          <a:bodyPr>
            <a:normAutofit/>
          </a:bodyPr>
          <a:lstStyle>
            <a:lvl1pPr marL="0" indent="0">
              <a:buNone/>
              <a:defRPr sz="1050" baseline="0">
                <a:solidFill>
                  <a:srgbClr val="464E54"/>
                </a:solidFill>
              </a:defRPr>
            </a:lvl1pPr>
          </a:lstStyle>
          <a:p>
            <a:pPr lvl="0"/>
            <a:r>
              <a:rPr lang="en-US" sz="1050" dirty="0"/>
              <a:t>Add your text here</a:t>
            </a:r>
            <a:endParaRPr lang="en-US" dirty="0"/>
          </a:p>
        </p:txBody>
      </p:sp>
      <p:sp>
        <p:nvSpPr>
          <p:cNvPr id="41" name="Content Placeholder 37"/>
          <p:cNvSpPr>
            <a:spLocks noGrp="1"/>
          </p:cNvSpPr>
          <p:nvPr>
            <p:ph sz="quarter" idx="24" hasCustomPrompt="1"/>
          </p:nvPr>
        </p:nvSpPr>
        <p:spPr>
          <a:xfrm>
            <a:off x="1905000" y="5483216"/>
            <a:ext cx="6781800" cy="638175"/>
          </a:xfrm>
        </p:spPr>
        <p:txBody>
          <a:bodyPr>
            <a:normAutofit/>
          </a:bodyPr>
          <a:lstStyle>
            <a:lvl1pPr marL="0" indent="0">
              <a:buNone/>
              <a:defRPr sz="1050" baseline="0">
                <a:solidFill>
                  <a:srgbClr val="464E54"/>
                </a:solidFill>
              </a:defRPr>
            </a:lvl1pPr>
          </a:lstStyle>
          <a:p>
            <a:pPr lvl="0"/>
            <a:r>
              <a:rPr lang="en-US" sz="1050" dirty="0"/>
              <a:t>Add your text here</a:t>
            </a:r>
            <a:endParaRPr lang="en-US" dirty="0"/>
          </a:p>
        </p:txBody>
      </p:sp>
      <p:sp>
        <p:nvSpPr>
          <p:cNvPr id="19" name="Text Placeholder 10"/>
          <p:cNvSpPr>
            <a:spLocks noGrp="1"/>
          </p:cNvSpPr>
          <p:nvPr>
            <p:ph type="body" sz="quarter" idx="14" hasCustomPrompt="1"/>
          </p:nvPr>
        </p:nvSpPr>
        <p:spPr>
          <a:xfrm>
            <a:off x="609600" y="914400"/>
            <a:ext cx="6553200" cy="954087"/>
          </a:xfrm>
        </p:spPr>
        <p:txBody>
          <a:bodyPr lIns="0" tIns="0" rIns="0" bIns="0">
            <a:noAutofit/>
          </a:bodyPr>
          <a:lstStyle>
            <a:lvl1pPr marL="0" indent="0" algn="l">
              <a:buNone/>
              <a:defRPr sz="3200" b="0" i="0" kern="0" spc="113">
                <a:solidFill>
                  <a:srgbClr val="981E32"/>
                </a:solidFill>
                <a:latin typeface="Calibri" charset="0"/>
                <a:ea typeface="Calibri" charset="0"/>
                <a:cs typeface="Calibri" charset="0"/>
              </a:defRPr>
            </a:lvl1pPr>
          </a:lstStyle>
          <a:p>
            <a:pPr lvl="0"/>
            <a:r>
              <a:rPr lang="en-US" dirty="0"/>
              <a:t>Click to add your title</a:t>
            </a:r>
          </a:p>
        </p:txBody>
      </p:sp>
    </p:spTree>
    <p:extLst>
      <p:ext uri="{BB962C8B-B14F-4D97-AF65-F5344CB8AC3E}">
        <p14:creationId xmlns:p14="http://schemas.microsoft.com/office/powerpoint/2010/main" val="38917315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24829"/>
            <a:ext cx="8058150" cy="1325563"/>
          </a:xfrm>
          <a:prstGeom prst="rect">
            <a:avLst/>
          </a:prstGeom>
        </p:spPr>
        <p:txBody>
          <a:bodyPr vert="horz" lIns="91440" tIns="45720" rIns="91440" bIns="45720" rtlCol="0" anchor="ctr">
            <a:normAutofit/>
          </a:bodyPr>
          <a:lstStyle/>
          <a:p>
            <a:r>
              <a:rPr lang="en-US" dirty="0"/>
              <a:t>Click to edit title slide</a:t>
            </a:r>
          </a:p>
        </p:txBody>
      </p:sp>
      <p:sp>
        <p:nvSpPr>
          <p:cNvPr id="3" name="Text Placeholder 2"/>
          <p:cNvSpPr>
            <a:spLocks noGrp="1"/>
          </p:cNvSpPr>
          <p:nvPr>
            <p:ph type="body" idx="1"/>
          </p:nvPr>
        </p:nvSpPr>
        <p:spPr>
          <a:xfrm>
            <a:off x="628650" y="3048000"/>
            <a:ext cx="8058150" cy="312896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a:extLst>
              <a:ext uri="{FF2B5EF4-FFF2-40B4-BE49-F238E27FC236}">
                <a16:creationId xmlns:a16="http://schemas.microsoft.com/office/drawing/2014/main" id="{D1D0D020-0F12-8B10-4579-C65E575549FE}"/>
              </a:ext>
            </a:extLst>
          </p:cNvPr>
          <p:cNvSpPr/>
          <p:nvPr userDrawn="1"/>
        </p:nvSpPr>
        <p:spPr>
          <a:xfrm>
            <a:off x="0" y="0"/>
            <a:ext cx="9144000" cy="681036"/>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DD1ABE39-7BD8-ACF4-FBCF-D3366CF32965}"/>
              </a:ext>
            </a:extLst>
          </p:cNvPr>
          <p:cNvSpPr/>
          <p:nvPr userDrawn="1"/>
        </p:nvSpPr>
        <p:spPr>
          <a:xfrm>
            <a:off x="0" y="681036"/>
            <a:ext cx="9144000" cy="164201"/>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3BFFAB4E-B8E6-EBED-7EE5-B658DD37A5C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457200" y="6023747"/>
            <a:ext cx="2038350" cy="501650"/>
          </a:xfrm>
          <a:prstGeom prst="rect">
            <a:avLst/>
          </a:prstGeom>
        </p:spPr>
      </p:pic>
      <p:pic>
        <p:nvPicPr>
          <p:cNvPr id="12" name="Picture 11">
            <a:extLst>
              <a:ext uri="{FF2B5EF4-FFF2-40B4-BE49-F238E27FC236}">
                <a16:creationId xmlns:a16="http://schemas.microsoft.com/office/drawing/2014/main" id="{C42FC317-6375-EF22-3A13-837E911AE9A0}"/>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6324600" y="91547"/>
            <a:ext cx="2521226" cy="497942"/>
          </a:xfrm>
          <a:prstGeom prst="rect">
            <a:avLst/>
          </a:prstGeom>
        </p:spPr>
      </p:pic>
    </p:spTree>
    <p:extLst>
      <p:ext uri="{BB962C8B-B14F-4D97-AF65-F5344CB8AC3E}">
        <p14:creationId xmlns:p14="http://schemas.microsoft.com/office/powerpoint/2010/main" val="251461771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29" r:id="rId11"/>
    <p:sldLayoutId id="2147483718"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52" r:id="rId22"/>
    <p:sldLayoutId id="2147483753" r:id="rId23"/>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xStyles>
    <p:titleStyle>
      <a:lvl1pPr algn="l" defTabSz="685766" rtl="0" eaLnBrk="1" latinLnBrk="0" hangingPunct="1">
        <a:lnSpc>
          <a:spcPct val="90000"/>
        </a:lnSpc>
        <a:spcBef>
          <a:spcPct val="0"/>
        </a:spcBef>
        <a:buNone/>
        <a:defRPr lang="en-US" sz="3200" b="0" i="0" kern="1200">
          <a:solidFill>
            <a:srgbClr val="981E32"/>
          </a:solidFill>
          <a:latin typeface="Corbel" panose="020B0503020204020204" pitchFamily="34" charset="0"/>
          <a:ea typeface="Corbel" panose="020B0503020204020204" pitchFamily="34" charset="0"/>
          <a:cs typeface="Calibri"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lang="en-US" sz="2000" b="0" i="0" kern="1200" dirty="0" smtClean="0">
          <a:solidFill>
            <a:srgbClr val="464E54"/>
          </a:solidFill>
          <a:effectLst/>
          <a:latin typeface="Corbel" panose="020B0503020204020204" pitchFamily="34" charset="0"/>
          <a:ea typeface="Corbel" panose="020B0503020204020204" pitchFamily="34" charset="0"/>
          <a:cs typeface="Calibri" charset="0"/>
        </a:defRPr>
      </a:lvl1pPr>
      <a:lvl2pPr marL="514325" indent="-171442" algn="l" defTabSz="685766" rtl="0" eaLnBrk="1" latinLnBrk="0" hangingPunct="1">
        <a:lnSpc>
          <a:spcPct val="90000"/>
        </a:lnSpc>
        <a:spcBef>
          <a:spcPts val="375"/>
        </a:spcBef>
        <a:buFont typeface="Arial" panose="020B0604020202020204" pitchFamily="34" charset="0"/>
        <a:buChar char="•"/>
        <a:defRPr lang="en-US" sz="1600" b="0" i="0" kern="1200" dirty="0" smtClean="0">
          <a:solidFill>
            <a:srgbClr val="464E54"/>
          </a:solidFill>
          <a:effectLst/>
          <a:latin typeface="Corbel" panose="020B0503020204020204" pitchFamily="34" charset="0"/>
          <a:ea typeface="Corbel" panose="020B0503020204020204" pitchFamily="34" charset="0"/>
          <a:cs typeface="Calibri" charset="0"/>
        </a:defRPr>
      </a:lvl2pPr>
      <a:lvl3pPr marL="857207"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orbel" panose="020B0503020204020204" pitchFamily="34" charset="0"/>
          <a:ea typeface="Corbel" panose="020B0503020204020204" pitchFamily="34" charset="0"/>
          <a:cs typeface="Calibri" charset="0"/>
        </a:defRPr>
      </a:lvl3pPr>
      <a:lvl4pPr marL="1200090"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orbel" panose="020B0503020204020204" pitchFamily="34" charset="0"/>
          <a:ea typeface="Corbel" panose="020B0503020204020204" pitchFamily="34" charset="0"/>
          <a:cs typeface="Calibri" charset="0"/>
        </a:defRPr>
      </a:lvl4pPr>
      <a:lvl5pPr marL="1542974"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orbel" panose="020B0503020204020204" pitchFamily="34" charset="0"/>
          <a:ea typeface="Corbel" panose="020B0503020204020204" pitchFamily="34" charset="0"/>
          <a:cs typeface="Calibri"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84" userDrawn="1">
          <p15:clr>
            <a:srgbClr val="F26B43"/>
          </p15:clr>
        </p15:guide>
        <p15:guide id="4" orient="horz" pos="864" userDrawn="1">
          <p15:clr>
            <a:srgbClr val="F26B43"/>
          </p15:clr>
        </p15:guide>
        <p15:guide id="5" pos="5472" userDrawn="1">
          <p15:clr>
            <a:srgbClr val="F26B43"/>
          </p15:clr>
        </p15:guide>
        <p15:guide id="6" orient="horz" pos="576" userDrawn="1">
          <p15:clr>
            <a:srgbClr val="F26B43"/>
          </p15:clr>
        </p15:guide>
        <p15:guide id="7" orient="horz" pos="3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24829"/>
            <a:ext cx="8058150" cy="1325563"/>
          </a:xfrm>
          <a:prstGeom prst="rect">
            <a:avLst/>
          </a:prstGeom>
        </p:spPr>
        <p:txBody>
          <a:bodyPr vert="horz" lIns="91440" tIns="45720" rIns="91440" bIns="45720" rtlCol="0" anchor="ctr">
            <a:normAutofit/>
          </a:bodyPr>
          <a:lstStyle/>
          <a:p>
            <a:r>
              <a:rPr lang="en-US" dirty="0"/>
              <a:t>Click to edit title slide</a:t>
            </a:r>
          </a:p>
        </p:txBody>
      </p:sp>
      <p:sp>
        <p:nvSpPr>
          <p:cNvPr id="3" name="Text Placeholder 2"/>
          <p:cNvSpPr>
            <a:spLocks noGrp="1"/>
          </p:cNvSpPr>
          <p:nvPr>
            <p:ph type="body" idx="1"/>
          </p:nvPr>
        </p:nvSpPr>
        <p:spPr>
          <a:xfrm>
            <a:off x="628650" y="3048000"/>
            <a:ext cx="8058150" cy="312896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5846876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7" r:id="rId6"/>
    <p:sldLayoutId id="2147483738" r:id="rId7"/>
    <p:sldLayoutId id="2147483740" r:id="rId8"/>
    <p:sldLayoutId id="2147483741" r:id="rId9"/>
    <p:sldLayoutId id="2147483742"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4" r:id="rId19"/>
    <p:sldLayoutId id="2147483755" r:id="rId20"/>
    <p:sldLayoutId id="2147483756" r:id="rId21"/>
    <p:sldLayoutId id="2147483757" r:id="rId22"/>
    <p:sldLayoutId id="2147483758" r:id="rId23"/>
    <p:sldLayoutId id="2147483759" r:id="rId2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685766" rtl="0" eaLnBrk="1" latinLnBrk="0" hangingPunct="1">
        <a:lnSpc>
          <a:spcPct val="90000"/>
        </a:lnSpc>
        <a:spcBef>
          <a:spcPct val="0"/>
        </a:spcBef>
        <a:buNone/>
        <a:defRPr lang="en-US" sz="3200" b="0" i="0" kern="1200">
          <a:solidFill>
            <a:srgbClr val="981E32"/>
          </a:solidFill>
          <a:latin typeface="Corbel" panose="020B0503020204020204" pitchFamily="34" charset="0"/>
          <a:ea typeface="Corbel" panose="020B0503020204020204" pitchFamily="34" charset="0"/>
          <a:cs typeface="Calibri"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lang="en-US" sz="2000" b="0" i="0" kern="1200" dirty="0" smtClean="0">
          <a:solidFill>
            <a:srgbClr val="464E54"/>
          </a:solidFill>
          <a:effectLst/>
          <a:latin typeface="Corbel" panose="020B0503020204020204" pitchFamily="34" charset="0"/>
          <a:ea typeface="Corbel" panose="020B0503020204020204" pitchFamily="34" charset="0"/>
          <a:cs typeface="Calibri" charset="0"/>
        </a:defRPr>
      </a:lvl1pPr>
      <a:lvl2pPr marL="514325" indent="-171442" algn="l" defTabSz="685766" rtl="0" eaLnBrk="1" latinLnBrk="0" hangingPunct="1">
        <a:lnSpc>
          <a:spcPct val="90000"/>
        </a:lnSpc>
        <a:spcBef>
          <a:spcPts val="375"/>
        </a:spcBef>
        <a:buFont typeface="Arial" panose="020B0604020202020204" pitchFamily="34" charset="0"/>
        <a:buChar char="•"/>
        <a:defRPr lang="en-US" sz="1600" b="0" i="0" kern="1200" dirty="0" smtClean="0">
          <a:solidFill>
            <a:srgbClr val="464E54"/>
          </a:solidFill>
          <a:effectLst/>
          <a:latin typeface="Corbel" panose="020B0503020204020204" pitchFamily="34" charset="0"/>
          <a:ea typeface="Corbel" panose="020B0503020204020204" pitchFamily="34" charset="0"/>
          <a:cs typeface="Calibri" charset="0"/>
        </a:defRPr>
      </a:lvl2pPr>
      <a:lvl3pPr marL="857207"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orbel" panose="020B0503020204020204" pitchFamily="34" charset="0"/>
          <a:ea typeface="Corbel" panose="020B0503020204020204" pitchFamily="34" charset="0"/>
          <a:cs typeface="Calibri" charset="0"/>
        </a:defRPr>
      </a:lvl3pPr>
      <a:lvl4pPr marL="1200090"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orbel" panose="020B0503020204020204" pitchFamily="34" charset="0"/>
          <a:ea typeface="Corbel" panose="020B0503020204020204" pitchFamily="34" charset="0"/>
          <a:cs typeface="Calibri" charset="0"/>
        </a:defRPr>
      </a:lvl4pPr>
      <a:lvl5pPr marL="1542974"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orbel" panose="020B0503020204020204" pitchFamily="34" charset="0"/>
          <a:ea typeface="Corbel" panose="020B0503020204020204" pitchFamily="34" charset="0"/>
          <a:cs typeface="Calibri"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84" userDrawn="1">
          <p15:clr>
            <a:srgbClr val="F26B43"/>
          </p15:clr>
        </p15:guide>
        <p15:guide id="4" orient="horz" pos="864" userDrawn="1">
          <p15:clr>
            <a:srgbClr val="F26B43"/>
          </p15:clr>
        </p15:guide>
        <p15:guide id="5" pos="5472" userDrawn="1">
          <p15:clr>
            <a:srgbClr val="F26B43"/>
          </p15:clr>
        </p15:guide>
        <p15:guide id="6" orient="horz" pos="576" userDrawn="1">
          <p15:clr>
            <a:srgbClr val="F26B43"/>
          </p15:clr>
        </p15:guide>
        <p15:guide id="7"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mailto:celestina@wsu.edu"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43.xml"/><Relationship Id="rId5" Type="http://schemas.openxmlformats.org/officeDocument/2006/relationships/image" Target="../media/image16.jp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7.jpeg"/><Relationship Id="rId7" Type="http://schemas.openxmlformats.org/officeDocument/2006/relationships/diagramQuickStyle" Target="../diagrams/quickStyle1.xml"/><Relationship Id="rId2" Type="http://schemas.openxmlformats.org/officeDocument/2006/relationships/notesSlide" Target="../notesSlides/notesSlide15.xml"/><Relationship Id="rId1" Type="http://schemas.openxmlformats.org/officeDocument/2006/relationships/slideLayout" Target="../slideLayouts/slideLayout43.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hyperlink" Target="https://creativecommons.org/licenses/by-sa/3.0/" TargetMode="External"/><Relationship Id="rId4" Type="http://schemas.openxmlformats.org/officeDocument/2006/relationships/hyperlink" Target="https://geripal.org/2014/05/the-importance-of-language.html" TargetMode="External"/><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findingjoy.buzzsprout.com/" TargetMode="External"/><Relationship Id="rId1" Type="http://schemas.openxmlformats.org/officeDocument/2006/relationships/slideLayout" Target="../slideLayouts/slideLayout43.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hyperlink" Target="mailto:marian.wilson@wsu.edu" TargetMode="Externa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44.xml"/><Relationship Id="rId4" Type="http://schemas.openxmlformats.org/officeDocument/2006/relationships/chart" Target="../charts/chart1.xml"/></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4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6.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emf"/></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44.xml"/><Relationship Id="rId5" Type="http://schemas.openxmlformats.org/officeDocument/2006/relationships/image" Target="../media/image42.pn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1D8A16-33A7-4380-A129-97EEB28DAD20}"/>
              </a:ext>
            </a:extLst>
          </p:cNvPr>
          <p:cNvPicPr>
            <a:picLocks noChangeAspect="1"/>
          </p:cNvPicPr>
          <p:nvPr/>
        </p:nvPicPr>
        <p:blipFill rotWithShape="1">
          <a:blip r:embed="rId3"/>
          <a:srcRect b="90069"/>
          <a:stretch/>
        </p:blipFill>
        <p:spPr>
          <a:xfrm>
            <a:off x="-12160" y="0"/>
            <a:ext cx="9144000" cy="685800"/>
          </a:xfrm>
          <a:prstGeom prst="rect">
            <a:avLst/>
          </a:prstGeom>
        </p:spPr>
      </p:pic>
      <p:pic>
        <p:nvPicPr>
          <p:cNvPr id="4" name="Content Placeholder 3">
            <a:extLst>
              <a:ext uri="{FF2B5EF4-FFF2-40B4-BE49-F238E27FC236}">
                <a16:creationId xmlns:a16="http://schemas.microsoft.com/office/drawing/2014/main" id="{751B00B0-A184-4CCE-B557-EBB7844462CB}"/>
              </a:ext>
            </a:extLst>
          </p:cNvPr>
          <p:cNvPicPr>
            <a:picLocks noChangeAspect="1"/>
          </p:cNvPicPr>
          <p:nvPr/>
        </p:nvPicPr>
        <p:blipFill rotWithShape="1">
          <a:blip r:embed="rId3"/>
          <a:srcRect t="19" r="94347" b="-1"/>
          <a:stretch/>
        </p:blipFill>
        <p:spPr>
          <a:xfrm>
            <a:off x="-31916" y="-14111"/>
            <a:ext cx="704528" cy="7010400"/>
          </a:xfrm>
          <a:prstGeom prst="rect">
            <a:avLst/>
          </a:prstGeom>
        </p:spPr>
      </p:pic>
      <p:sp>
        <p:nvSpPr>
          <p:cNvPr id="7" name="TextBox 6">
            <a:extLst>
              <a:ext uri="{FF2B5EF4-FFF2-40B4-BE49-F238E27FC236}">
                <a16:creationId xmlns:a16="http://schemas.microsoft.com/office/drawing/2014/main" id="{BEDA0A4D-CEB4-46A0-BD0E-C48F0E23D690}"/>
              </a:ext>
            </a:extLst>
          </p:cNvPr>
          <p:cNvSpPr txBox="1"/>
          <p:nvPr/>
        </p:nvSpPr>
        <p:spPr>
          <a:xfrm>
            <a:off x="672612" y="1640048"/>
            <a:ext cx="8295542" cy="3577903"/>
          </a:xfrm>
          <a:prstGeom prst="rect">
            <a:avLst/>
          </a:prstGeom>
          <a:noFill/>
        </p:spPr>
        <p:txBody>
          <a:bodyPr wrap="square" rtlCol="0">
            <a:spAutoFit/>
          </a:bodyPr>
          <a:lstStyle/>
          <a:p>
            <a:pPr algn="ctr">
              <a:spcAft>
                <a:spcPts val="750"/>
              </a:spcAft>
            </a:pPr>
            <a:r>
              <a:rPr lang="en-US" sz="1200" dirty="0">
                <a:solidFill>
                  <a:srgbClr val="4D4D4D"/>
                </a:solidFill>
                <a:latin typeface="Proxima Nova Cond Semibold" panose="02000506030000020004" pitchFamily="50" charset="0"/>
              </a:rPr>
              <a:t>W A S H I N G T O N   S T A T E   U N I V E R S I T Y</a:t>
            </a:r>
          </a:p>
          <a:p>
            <a:pPr algn="ctr">
              <a:spcAft>
                <a:spcPts val="750"/>
              </a:spcAft>
            </a:pPr>
            <a:endParaRPr lang="en-US" sz="1200" dirty="0">
              <a:solidFill>
                <a:schemeClr val="bg1">
                  <a:lumMod val="50000"/>
                </a:schemeClr>
              </a:solidFill>
              <a:latin typeface="Helvetica Light" panose="020B0403020202020204" pitchFamily="34" charset="0"/>
            </a:endParaRPr>
          </a:p>
          <a:p>
            <a:pPr algn="ctr">
              <a:spcAft>
                <a:spcPts val="1050"/>
              </a:spcAft>
            </a:pPr>
            <a:r>
              <a:rPr lang="en-US" sz="3000" dirty="0">
                <a:solidFill>
                  <a:srgbClr val="B00325"/>
                </a:solidFill>
                <a:latin typeface="Proxima Nova Cond Black" panose="02000506030000020004" pitchFamily="50" charset="0"/>
              </a:rPr>
              <a:t>SUBSTANCE USE DISORDER </a:t>
            </a:r>
            <a:br>
              <a:rPr lang="en-US" sz="3000" dirty="0">
                <a:solidFill>
                  <a:srgbClr val="B00325"/>
                </a:solidFill>
                <a:latin typeface="Proxima Nova Cond Black" panose="02000506030000020004" pitchFamily="50" charset="0"/>
              </a:rPr>
            </a:br>
            <a:r>
              <a:rPr lang="en-US" sz="3000" dirty="0">
                <a:solidFill>
                  <a:srgbClr val="B00325"/>
                </a:solidFill>
                <a:latin typeface="Proxima Nova Cond Black" panose="02000506030000020004" pitchFamily="50" charset="0"/>
              </a:rPr>
              <a:t>PANEL DISCUSSION</a:t>
            </a:r>
          </a:p>
          <a:p>
            <a:pPr algn="ctr">
              <a:spcAft>
                <a:spcPts val="1050"/>
              </a:spcAft>
            </a:pPr>
            <a:r>
              <a:rPr lang="en-US" dirty="0">
                <a:solidFill>
                  <a:schemeClr val="bg1"/>
                </a:solidFill>
                <a:latin typeface="Proxima Nova Cond Extrabold" panose="02000506030000020004" pitchFamily="50" charset="0"/>
              </a:rPr>
              <a:t>WSU LEGISLATIVE &amp; CONGRESSIONAL STAFF TOUR</a:t>
            </a:r>
          </a:p>
          <a:p>
            <a:pPr algn="ctr">
              <a:spcAft>
                <a:spcPts val="1350"/>
              </a:spcAft>
            </a:pPr>
            <a:r>
              <a:rPr lang="en-US" dirty="0">
                <a:solidFill>
                  <a:schemeClr val="bg1"/>
                </a:solidFill>
                <a:latin typeface="Proxima Nova Cond Medium" panose="02000506030000020004" pitchFamily="50" charset="0"/>
              </a:rPr>
              <a:t>Aug 9, 2023</a:t>
            </a:r>
            <a:br>
              <a:rPr lang="en-US" dirty="0">
                <a:solidFill>
                  <a:schemeClr val="bg1"/>
                </a:solidFill>
                <a:latin typeface="Proxima Nova Cond Medium" panose="02000506030000020004" pitchFamily="50" charset="0"/>
              </a:rPr>
            </a:br>
            <a:endParaRPr lang="en-US" dirty="0">
              <a:solidFill>
                <a:schemeClr val="bg1"/>
              </a:solidFill>
              <a:latin typeface="Proxima Nova Cond Medium" panose="02000506030000020004" pitchFamily="50" charset="0"/>
            </a:endParaRPr>
          </a:p>
          <a:p>
            <a:pPr algn="ctr">
              <a:spcAft>
                <a:spcPts val="1050"/>
              </a:spcAft>
            </a:pPr>
            <a:r>
              <a:rPr lang="en-US" b="1" i="1" dirty="0">
                <a:solidFill>
                  <a:schemeClr val="bg2">
                    <a:lumMod val="25000"/>
                  </a:schemeClr>
                </a:solidFill>
                <a:latin typeface="Proxima Nova Cond Light" panose="02000506030000020004" pitchFamily="50" charset="0"/>
              </a:rPr>
              <a:t>Moderated by:    </a:t>
            </a:r>
          </a:p>
          <a:p>
            <a:pPr algn="ctr">
              <a:spcAft>
                <a:spcPts val="1050"/>
              </a:spcAft>
            </a:pPr>
            <a:r>
              <a:rPr lang="en-US" dirty="0">
                <a:solidFill>
                  <a:srgbClr val="4D4D4D"/>
                </a:solidFill>
                <a:latin typeface="Proxima Nova Cond Medium" panose="02000506030000020004" pitchFamily="50" charset="0"/>
              </a:rPr>
              <a:t>CELESTINA BARBOSA-LEIKER | Executive Vice Chancellor, WSU Health Sciences</a:t>
            </a:r>
          </a:p>
        </p:txBody>
      </p:sp>
    </p:spTree>
    <p:extLst>
      <p:ext uri="{BB962C8B-B14F-4D97-AF65-F5344CB8AC3E}">
        <p14:creationId xmlns:p14="http://schemas.microsoft.com/office/powerpoint/2010/main" val="2384917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140815-AF58-A3DA-1224-03137DD28A93}"/>
              </a:ext>
            </a:extLst>
          </p:cNvPr>
          <p:cNvSpPr>
            <a:spLocks noGrp="1"/>
          </p:cNvSpPr>
          <p:nvPr>
            <p:ph type="body" sz="quarter" idx="14"/>
          </p:nvPr>
        </p:nvSpPr>
        <p:spPr>
          <a:xfrm>
            <a:off x="594361" y="1219200"/>
            <a:ext cx="6553200" cy="954087"/>
          </a:xfrm>
        </p:spPr>
        <p:txBody>
          <a:bodyPr/>
          <a:lstStyle/>
          <a:p>
            <a:r>
              <a:rPr lang="en-US" sz="2800" dirty="0">
                <a:latin typeface="Arial" panose="020B0604020202020204" pitchFamily="34" charset="0"/>
                <a:cs typeface="Arial" panose="020B0604020202020204" pitchFamily="34" charset="0"/>
              </a:rPr>
              <a:t>Theme 4: Access to tangible resources </a:t>
            </a:r>
          </a:p>
        </p:txBody>
      </p:sp>
      <p:sp>
        <p:nvSpPr>
          <p:cNvPr id="3" name="Text Placeholder 2">
            <a:extLst>
              <a:ext uri="{FF2B5EF4-FFF2-40B4-BE49-F238E27FC236}">
                <a16:creationId xmlns:a16="http://schemas.microsoft.com/office/drawing/2014/main" id="{86AA0E53-A597-D739-B4E7-E74E43802D8E}"/>
              </a:ext>
            </a:extLst>
          </p:cNvPr>
          <p:cNvSpPr>
            <a:spLocks noGrp="1"/>
          </p:cNvSpPr>
          <p:nvPr>
            <p:ph type="body" sz="quarter" idx="15"/>
          </p:nvPr>
        </p:nvSpPr>
        <p:spPr>
          <a:xfrm>
            <a:off x="533400" y="2286000"/>
            <a:ext cx="8077200" cy="4419600"/>
          </a:xfrm>
        </p:spPr>
        <p:txBody>
          <a:bodyPr>
            <a:normAutofit/>
          </a:bodyPr>
          <a:lstStyle/>
          <a:p>
            <a:pPr>
              <a:spcBef>
                <a:spcPts val="0"/>
              </a:spcBef>
              <a:spcAft>
                <a:spcPts val="1200"/>
              </a:spcAft>
            </a:pPr>
            <a:r>
              <a:rPr lang="en-US" dirty="0">
                <a:solidFill>
                  <a:schemeClr val="tx1"/>
                </a:solidFill>
                <a:latin typeface="Arial" panose="020B0604020202020204" pitchFamily="34" charset="0"/>
                <a:cs typeface="Arial" panose="020B0604020202020204" pitchFamily="34" charset="0"/>
              </a:rPr>
              <a:t>Improved access to resources via methadone programs were facilitators to treatment engagement. </a:t>
            </a: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r>
              <a:rPr lang="en-US" i="1" dirty="0">
                <a:solidFill>
                  <a:schemeClr val="tx1"/>
                </a:solidFill>
                <a:latin typeface="Arial" panose="020B0604020202020204" pitchFamily="34" charset="0"/>
                <a:cs typeface="Arial" panose="020B0604020202020204" pitchFamily="34" charset="0"/>
              </a:rPr>
              <a:t>“I’ve been able to get resources that I wouldn’t have been able to have found on my own. I’ve just been able to access a lot of resources […] being able to get free bus passes. I’ve gained a lot of support just from the resources, like my counselor...”</a:t>
            </a:r>
          </a:p>
        </p:txBody>
      </p:sp>
    </p:spTree>
    <p:extLst>
      <p:ext uri="{BB962C8B-B14F-4D97-AF65-F5344CB8AC3E}">
        <p14:creationId xmlns:p14="http://schemas.microsoft.com/office/powerpoint/2010/main" val="4140845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3EB172-F68D-1576-3B2D-7FDEBA8E9D63}"/>
              </a:ext>
            </a:extLst>
          </p:cNvPr>
          <p:cNvSpPr>
            <a:spLocks noGrp="1"/>
          </p:cNvSpPr>
          <p:nvPr>
            <p:ph type="body" sz="quarter" idx="15"/>
          </p:nvPr>
        </p:nvSpPr>
        <p:spPr>
          <a:xfrm>
            <a:off x="457200" y="2286000"/>
            <a:ext cx="8229601" cy="4267200"/>
          </a:xfrm>
        </p:spPr>
        <p:txBody>
          <a:bodyPr>
            <a:noAutofit/>
          </a:bodyPr>
          <a:lstStyle/>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r>
              <a:rPr lang="en-US" dirty="0">
                <a:solidFill>
                  <a:schemeClr val="tx1"/>
                </a:solidFill>
                <a:latin typeface="Arial" panose="020B0604020202020204" pitchFamily="34" charset="0"/>
                <a:cs typeface="Arial" panose="020B0604020202020204" pitchFamily="34" charset="0"/>
              </a:rPr>
              <a:t>Connecting with nonjudgmental, compassionate providers was a facilitator for treatment engagement.</a:t>
            </a: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r>
              <a:rPr lang="en-US" i="1" dirty="0">
                <a:solidFill>
                  <a:schemeClr val="tx1"/>
                </a:solidFill>
                <a:latin typeface="Arial" panose="020B0604020202020204" pitchFamily="34" charset="0"/>
                <a:cs typeface="Arial" panose="020B0604020202020204" pitchFamily="34" charset="0"/>
              </a:rPr>
              <a:t>“Cause they don’t treat you like you’re some POS off the street on methadone. You know what I mean? They treat you like a human being with respect. I like it a lot.”</a:t>
            </a:r>
          </a:p>
        </p:txBody>
      </p:sp>
      <p:sp>
        <p:nvSpPr>
          <p:cNvPr id="6" name="Text Placeholder 1">
            <a:extLst>
              <a:ext uri="{FF2B5EF4-FFF2-40B4-BE49-F238E27FC236}">
                <a16:creationId xmlns:a16="http://schemas.microsoft.com/office/drawing/2014/main" id="{327F06D1-A3F2-BF42-319B-CBDABA55321C}"/>
              </a:ext>
            </a:extLst>
          </p:cNvPr>
          <p:cNvSpPr txBox="1">
            <a:spLocks/>
          </p:cNvSpPr>
          <p:nvPr/>
        </p:nvSpPr>
        <p:spPr>
          <a:xfrm>
            <a:off x="609601" y="1219200"/>
            <a:ext cx="6568439" cy="954087"/>
          </a:xfrm>
          <a:prstGeom prst="rect">
            <a:avLst/>
          </a:prstGeom>
        </p:spPr>
        <p:txBody>
          <a:bodyPr vert="horz" lIns="0" tIns="0" rIns="0" bIns="0" rtlCol="0">
            <a:noAutofit/>
          </a:bodyPr>
          <a:lstStyle>
            <a:lvl1pPr marL="0" indent="0" algn="l" defTabSz="685766" rtl="0" eaLnBrk="1" latinLnBrk="0" hangingPunct="1">
              <a:lnSpc>
                <a:spcPct val="90000"/>
              </a:lnSpc>
              <a:spcBef>
                <a:spcPts val="750"/>
              </a:spcBef>
              <a:buFont typeface="Arial" panose="020B0604020202020204" pitchFamily="34" charset="0"/>
              <a:buNone/>
              <a:defRPr lang="en-US" sz="3200" b="0" i="0" kern="0" spc="113">
                <a:solidFill>
                  <a:srgbClr val="981E32"/>
                </a:solidFill>
                <a:effectLst/>
                <a:latin typeface="Calibri" charset="0"/>
                <a:ea typeface="Calibri" charset="0"/>
                <a:cs typeface="Calibri" charset="0"/>
              </a:defRPr>
            </a:lvl1pPr>
            <a:lvl2pPr marL="514325" indent="-171442" algn="l" defTabSz="685766" rtl="0" eaLnBrk="1" latinLnBrk="0" hangingPunct="1">
              <a:lnSpc>
                <a:spcPct val="90000"/>
              </a:lnSpc>
              <a:spcBef>
                <a:spcPts val="375"/>
              </a:spcBef>
              <a:buFont typeface="Arial" panose="020B0604020202020204" pitchFamily="34" charset="0"/>
              <a:buChar char="•"/>
              <a:defRPr lang="en-US" sz="1600" b="0" i="0" kern="1200" dirty="0" smtClean="0">
                <a:solidFill>
                  <a:srgbClr val="464E54"/>
                </a:solidFill>
                <a:effectLst/>
                <a:latin typeface="Calibri" charset="0"/>
                <a:ea typeface="Calibri" charset="0"/>
                <a:cs typeface="Calibri" charset="0"/>
              </a:defRPr>
            </a:lvl2pPr>
            <a:lvl3pPr marL="857207"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alibri" charset="0"/>
                <a:ea typeface="Calibri" charset="0"/>
                <a:cs typeface="Calibri" charset="0"/>
              </a:defRPr>
            </a:lvl3pPr>
            <a:lvl4pPr marL="1200090"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alibri" charset="0"/>
                <a:ea typeface="Calibri" charset="0"/>
                <a:cs typeface="Calibri" charset="0"/>
              </a:defRPr>
            </a:lvl4pPr>
            <a:lvl5pPr marL="1542974" indent="-171442" algn="l" defTabSz="685766" rtl="0" eaLnBrk="1" latinLnBrk="0" hangingPunct="1">
              <a:lnSpc>
                <a:spcPct val="90000"/>
              </a:lnSpc>
              <a:spcBef>
                <a:spcPts val="375"/>
              </a:spcBef>
              <a:buFont typeface="Arial" panose="020B0604020202020204" pitchFamily="34" charset="0"/>
              <a:buChar char="•"/>
              <a:defRPr lang="en-US" sz="1500" b="0" i="0" kern="1200" dirty="0" smtClean="0">
                <a:solidFill>
                  <a:srgbClr val="464E54"/>
                </a:solidFill>
                <a:effectLst/>
                <a:latin typeface="Calibri" charset="0"/>
                <a:ea typeface="Calibri" charset="0"/>
                <a:cs typeface="Calibri"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dirty="0">
                <a:latin typeface="Arial" panose="020B0604020202020204" pitchFamily="34" charset="0"/>
                <a:cs typeface="Arial" panose="020B0604020202020204" pitchFamily="34" charset="0"/>
              </a:rPr>
              <a:t>Theme 5: Connection with nonjudgmental providers</a:t>
            </a:r>
          </a:p>
        </p:txBody>
      </p:sp>
    </p:spTree>
    <p:extLst>
      <p:ext uri="{BB962C8B-B14F-4D97-AF65-F5344CB8AC3E}">
        <p14:creationId xmlns:p14="http://schemas.microsoft.com/office/powerpoint/2010/main" val="33638808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066899-7356-4F38-94C2-75780F81A007}"/>
              </a:ext>
            </a:extLst>
          </p:cNvPr>
          <p:cNvSpPr>
            <a:spLocks noGrp="1"/>
          </p:cNvSpPr>
          <p:nvPr>
            <p:ph type="body" sz="quarter" idx="17"/>
          </p:nvPr>
        </p:nvSpPr>
        <p:spPr>
          <a:xfrm>
            <a:off x="3573162" y="1670172"/>
            <a:ext cx="5465572" cy="4495800"/>
          </a:xfrm>
        </p:spPr>
        <p:txBody>
          <a:bodyPr>
            <a:noAutofit/>
          </a:bodyPr>
          <a:lstStyle/>
          <a:p>
            <a:pPr marL="342900" indent="-342900">
              <a:spcBef>
                <a:spcPts val="0"/>
              </a:spcBef>
              <a:spcAft>
                <a:spcPts val="1000"/>
              </a:spcAft>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Ten key stakeholders from six neonatal transitional nurseries for NAS in existence in the United States participated in the interviews (founders, directors, and CEOs</a:t>
            </a:r>
            <a:r>
              <a:rPr lang="en-US" sz="1800" dirty="0">
                <a:solidFill>
                  <a:srgbClr val="000000"/>
                </a:solidFill>
                <a:latin typeface="Arial" panose="020B0604020202020204" pitchFamily="34" charset="0"/>
                <a:cs typeface="Arial" panose="020B0604020202020204" pitchFamily="34" charset="0"/>
              </a:rPr>
              <a:t>)</a:t>
            </a:r>
            <a:endParaRPr lang="en-US" sz="1800" dirty="0">
              <a:solidFill>
                <a:schemeClr val="tx1"/>
              </a:solidFill>
              <a:latin typeface="Arial" panose="020B0604020202020204" pitchFamily="34" charset="0"/>
              <a:cs typeface="Arial" panose="020B0604020202020204" pitchFamily="34" charset="0"/>
            </a:endParaRPr>
          </a:p>
          <a:p>
            <a:pPr marL="342900" indent="-342900">
              <a:spcBef>
                <a:spcPts val="0"/>
              </a:spcBef>
              <a:spcAft>
                <a:spcPts val="1000"/>
              </a:spcAft>
              <a:buFont typeface="Arial" panose="020B0604020202020204" pitchFamily="34" charset="0"/>
              <a:buChar char="•"/>
            </a:pPr>
            <a:r>
              <a:rPr lang="en-US" b="1" u="sng" dirty="0">
                <a:solidFill>
                  <a:schemeClr val="tx1"/>
                </a:solidFill>
                <a:latin typeface="Arial" panose="020B0604020202020204" pitchFamily="34" charset="0"/>
                <a:cs typeface="Arial" panose="020B0604020202020204" pitchFamily="34" charset="0"/>
              </a:rPr>
              <a:t>Barriers</a:t>
            </a:r>
          </a:p>
          <a:p>
            <a:pPr marL="800075" lvl="1" indent="-285750">
              <a:spcBef>
                <a:spcPts val="0"/>
              </a:spcBef>
              <a:spcAft>
                <a:spcPts val="1000"/>
              </a:spcAft>
            </a:pPr>
            <a:r>
              <a:rPr lang="en-US" sz="1800" b="1" dirty="0">
                <a:solidFill>
                  <a:schemeClr val="tx1"/>
                </a:solidFill>
                <a:latin typeface="Arial" panose="020B0604020202020204" pitchFamily="34" charset="0"/>
                <a:cs typeface="Arial" panose="020B0604020202020204" pitchFamily="34" charset="0"/>
              </a:rPr>
              <a:t>Licensing</a:t>
            </a:r>
            <a:r>
              <a:rPr lang="en-US" sz="1800" dirty="0">
                <a:solidFill>
                  <a:schemeClr val="tx1"/>
                </a:solidFill>
                <a:latin typeface="Arial" panose="020B0604020202020204" pitchFamily="34" charset="0"/>
                <a:cs typeface="Arial" panose="020B0604020202020204" pitchFamily="34" charset="0"/>
              </a:rPr>
              <a:t>: struggling to determine an appropriate fit; for some it became necessary to amend existing law or establish new law. Resulted in significant delays.</a:t>
            </a:r>
          </a:p>
          <a:p>
            <a:pPr marL="800075" lvl="1" indent="-285750">
              <a:spcBef>
                <a:spcPts val="0"/>
              </a:spcBef>
              <a:spcAft>
                <a:spcPts val="1000"/>
              </a:spcAft>
            </a:pPr>
            <a:r>
              <a:rPr lang="en-US" sz="1800" b="1" dirty="0">
                <a:solidFill>
                  <a:schemeClr val="tx1"/>
                </a:solidFill>
                <a:latin typeface="Arial" panose="020B0604020202020204" pitchFamily="34" charset="0"/>
                <a:cs typeface="Arial" panose="020B0604020202020204" pitchFamily="34" charset="0"/>
              </a:rPr>
              <a:t>Insurance</a:t>
            </a:r>
            <a:r>
              <a:rPr lang="en-US" sz="1800" dirty="0">
                <a:solidFill>
                  <a:schemeClr val="tx1"/>
                </a:solidFill>
                <a:latin typeface="Arial" panose="020B0604020202020204" pitchFamily="34" charset="0"/>
                <a:cs typeface="Arial" panose="020B0604020202020204" pitchFamily="34" charset="0"/>
              </a:rPr>
              <a:t>: </a:t>
            </a:r>
            <a:r>
              <a:rPr lang="en-US" sz="1800" b="0" i="0" dirty="0">
                <a:solidFill>
                  <a:srgbClr val="000000"/>
                </a:solidFill>
                <a:effectLst/>
                <a:latin typeface="Arial" panose="020B0604020202020204" pitchFamily="34" charset="0"/>
                <a:cs typeface="Arial" panose="020B0604020202020204" pitchFamily="34" charset="0"/>
              </a:rPr>
              <a:t>limited receptiveness from insurance companies and varying reimbursement rates</a:t>
            </a:r>
            <a:endParaRPr lang="en-US" sz="1800" dirty="0">
              <a:solidFill>
                <a:schemeClr val="tx1"/>
              </a:solidFill>
              <a:latin typeface="Arial" panose="020B0604020202020204" pitchFamily="34" charset="0"/>
              <a:cs typeface="Arial" panose="020B0604020202020204" pitchFamily="34" charset="0"/>
            </a:endParaRPr>
          </a:p>
          <a:p>
            <a:pPr marL="800075" lvl="1" indent="-285750">
              <a:spcBef>
                <a:spcPts val="0"/>
              </a:spcBef>
              <a:spcAft>
                <a:spcPts val="1000"/>
              </a:spcAft>
            </a:pPr>
            <a:r>
              <a:rPr lang="en-US" sz="1800" b="1" dirty="0">
                <a:solidFill>
                  <a:schemeClr val="tx1"/>
                </a:solidFill>
                <a:latin typeface="Arial" panose="020B0604020202020204" pitchFamily="34" charset="0"/>
                <a:cs typeface="Arial" panose="020B0604020202020204" pitchFamily="34" charset="0"/>
              </a:rPr>
              <a:t>Financial</a:t>
            </a:r>
            <a:r>
              <a:rPr lang="en-US" sz="1800" dirty="0">
                <a:solidFill>
                  <a:schemeClr val="tx1"/>
                </a:solidFill>
                <a:latin typeface="Arial" panose="020B0604020202020204" pitchFamily="34" charset="0"/>
                <a:cs typeface="Arial" panose="020B0604020202020204" pitchFamily="34" charset="0"/>
              </a:rPr>
              <a:t>: </a:t>
            </a:r>
            <a:r>
              <a:rPr lang="en-US" sz="1800" b="0" i="0" dirty="0">
                <a:solidFill>
                  <a:srgbClr val="000000"/>
                </a:solidFill>
                <a:effectLst/>
                <a:latin typeface="Arial" panose="020B0604020202020204" pitchFamily="34" charset="0"/>
                <a:cs typeface="Arial" panose="020B0604020202020204" pitchFamily="34" charset="0"/>
              </a:rPr>
              <a:t>need to secure funding for their neonatal transitional nurseries is ever present and was particularly critical in the initial stages of establishing their nurseries</a:t>
            </a:r>
            <a:endParaRPr lang="en-US" sz="1800" dirty="0">
              <a:solidFill>
                <a:schemeClr val="tx1"/>
              </a:solidFill>
              <a:latin typeface="Arial" panose="020B0604020202020204" pitchFamily="34" charset="0"/>
              <a:cs typeface="Arial" panose="020B0604020202020204" pitchFamily="34" charset="0"/>
            </a:endParaRPr>
          </a:p>
          <a:p>
            <a:pPr marL="342900" indent="-342900">
              <a:spcBef>
                <a:spcPts val="0"/>
              </a:spcBef>
              <a:spcAft>
                <a:spcPts val="1000"/>
              </a:spcAft>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D7B7F272-BDD2-47D0-A9C4-358EECC44E71}"/>
              </a:ext>
            </a:extLst>
          </p:cNvPr>
          <p:cNvSpPr>
            <a:spLocks noGrp="1"/>
          </p:cNvSpPr>
          <p:nvPr>
            <p:ph type="body" sz="quarter" idx="14"/>
          </p:nvPr>
        </p:nvSpPr>
        <p:spPr>
          <a:xfrm>
            <a:off x="381000" y="1162264"/>
            <a:ext cx="6400800" cy="914400"/>
          </a:xfrm>
        </p:spPr>
        <p:txBody>
          <a:bodyPr/>
          <a:lstStyle/>
          <a:p>
            <a:r>
              <a:rPr lang="en-US" dirty="0">
                <a:latin typeface="Arial" panose="020B0604020202020204" pitchFamily="34" charset="0"/>
                <a:cs typeface="Arial" panose="020B0604020202020204" pitchFamily="34" charset="0"/>
              </a:rPr>
              <a:t>Study 2: NAS nurseries</a:t>
            </a:r>
          </a:p>
          <a:p>
            <a:pPr algn="ctr"/>
            <a:endParaRPr lang="en-US" dirty="0"/>
          </a:p>
        </p:txBody>
      </p:sp>
      <p:pic>
        <p:nvPicPr>
          <p:cNvPr id="7" name="Picture 6">
            <a:extLst>
              <a:ext uri="{FF2B5EF4-FFF2-40B4-BE49-F238E27FC236}">
                <a16:creationId xmlns:a16="http://schemas.microsoft.com/office/drawing/2014/main" id="{E300C29F-C5A5-5F62-2A6B-D4C02C421432}"/>
              </a:ext>
            </a:extLst>
          </p:cNvPr>
          <p:cNvPicPr>
            <a:picLocks noChangeAspect="1"/>
          </p:cNvPicPr>
          <p:nvPr/>
        </p:nvPicPr>
        <p:blipFill>
          <a:blip r:embed="rId3"/>
          <a:stretch>
            <a:fillRect/>
          </a:stretch>
        </p:blipFill>
        <p:spPr>
          <a:xfrm>
            <a:off x="381000" y="1657086"/>
            <a:ext cx="2907245" cy="4085416"/>
          </a:xfrm>
          <a:prstGeom prst="rect">
            <a:avLst/>
          </a:prstGeom>
        </p:spPr>
      </p:pic>
    </p:spTree>
    <p:extLst>
      <p:ext uri="{BB962C8B-B14F-4D97-AF65-F5344CB8AC3E}">
        <p14:creationId xmlns:p14="http://schemas.microsoft.com/office/powerpoint/2010/main" val="2245460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066899-7356-4F38-94C2-75780F81A007}"/>
              </a:ext>
            </a:extLst>
          </p:cNvPr>
          <p:cNvSpPr>
            <a:spLocks noGrp="1"/>
          </p:cNvSpPr>
          <p:nvPr>
            <p:ph type="body" sz="quarter" idx="17"/>
          </p:nvPr>
        </p:nvSpPr>
        <p:spPr>
          <a:xfrm>
            <a:off x="228600" y="1522429"/>
            <a:ext cx="8470900" cy="4495800"/>
          </a:xfrm>
        </p:spPr>
        <p:txBody>
          <a:bodyPr>
            <a:noAutofit/>
          </a:bodyPr>
          <a:lstStyle/>
          <a:p>
            <a:pPr marL="342900" indent="-342900">
              <a:spcBef>
                <a:spcPts val="0"/>
              </a:spcBef>
              <a:spcAft>
                <a:spcPts val="1000"/>
              </a:spcAft>
              <a:buFont typeface="Arial" panose="020B0604020202020204" pitchFamily="34" charset="0"/>
              <a:buChar char="•"/>
            </a:pPr>
            <a:r>
              <a:rPr lang="en-US" b="1" u="sng" dirty="0">
                <a:solidFill>
                  <a:schemeClr val="tx1"/>
                </a:solidFill>
                <a:latin typeface="Arial" panose="020B0604020202020204" pitchFamily="34" charset="0"/>
                <a:cs typeface="Arial" panose="020B0604020202020204" pitchFamily="34" charset="0"/>
              </a:rPr>
              <a:t>Facilitators</a:t>
            </a:r>
          </a:p>
          <a:p>
            <a:pPr marL="857225" lvl="1" indent="-342900">
              <a:spcBef>
                <a:spcPts val="0"/>
              </a:spcBef>
              <a:spcAft>
                <a:spcPts val="1000"/>
              </a:spcAft>
            </a:pPr>
            <a:r>
              <a:rPr lang="en-US" sz="1800" b="1" dirty="0">
                <a:solidFill>
                  <a:schemeClr val="tx1"/>
                </a:solidFill>
                <a:latin typeface="Arial" panose="020B0604020202020204" pitchFamily="34" charset="0"/>
                <a:cs typeface="Arial" panose="020B0604020202020204" pitchFamily="34" charset="0"/>
              </a:rPr>
              <a:t>Political support</a:t>
            </a:r>
            <a:r>
              <a:rPr lang="en-US" sz="1800" dirty="0">
                <a:solidFill>
                  <a:schemeClr val="tx1"/>
                </a:solidFill>
                <a:latin typeface="Arial" panose="020B0604020202020204" pitchFamily="34" charset="0"/>
                <a:cs typeface="Arial" panose="020B0604020202020204" pitchFamily="34" charset="0"/>
              </a:rPr>
              <a:t>: </a:t>
            </a:r>
            <a:r>
              <a:rPr lang="en-US" sz="1800" b="0" i="0" dirty="0">
                <a:solidFill>
                  <a:srgbClr val="000000"/>
                </a:solidFill>
                <a:effectLst/>
                <a:latin typeface="Arial" panose="020B0604020202020204" pitchFamily="34" charset="0"/>
                <a:cs typeface="Arial" panose="020B0604020202020204" pitchFamily="34" charset="0"/>
              </a:rPr>
              <a:t>bipartisan enthusiasm for establishing neonatal transitional nurseries, cultivating relationships with political representatives who are advocates</a:t>
            </a:r>
            <a:endParaRPr lang="en-US" sz="1800" dirty="0">
              <a:solidFill>
                <a:schemeClr val="tx1"/>
              </a:solidFill>
              <a:latin typeface="Arial" panose="020B0604020202020204" pitchFamily="34" charset="0"/>
              <a:cs typeface="Arial" panose="020B0604020202020204" pitchFamily="34" charset="0"/>
            </a:endParaRPr>
          </a:p>
          <a:p>
            <a:pPr marL="857225" lvl="1" indent="-342900">
              <a:spcBef>
                <a:spcPts val="0"/>
              </a:spcBef>
              <a:spcAft>
                <a:spcPts val="1000"/>
              </a:spcAft>
            </a:pPr>
            <a:r>
              <a:rPr lang="en-US" sz="1800" b="1" dirty="0">
                <a:solidFill>
                  <a:schemeClr val="tx1"/>
                </a:solidFill>
                <a:latin typeface="Arial" panose="020B0604020202020204" pitchFamily="34" charset="0"/>
                <a:cs typeface="Arial" panose="020B0604020202020204" pitchFamily="34" charset="0"/>
              </a:rPr>
              <a:t>Insurance</a:t>
            </a:r>
            <a:r>
              <a:rPr lang="en-US" sz="1800" dirty="0">
                <a:solidFill>
                  <a:schemeClr val="tx1"/>
                </a:solidFill>
                <a:latin typeface="Arial" panose="020B0604020202020204" pitchFamily="34" charset="0"/>
                <a:cs typeface="Arial" panose="020B0604020202020204" pitchFamily="34" charset="0"/>
              </a:rPr>
              <a:t>: </a:t>
            </a:r>
            <a:r>
              <a:rPr lang="en-US" sz="1800" b="0" i="0" dirty="0">
                <a:solidFill>
                  <a:srgbClr val="000000"/>
                </a:solidFill>
                <a:effectLst/>
                <a:latin typeface="Arial" panose="020B0604020202020204" pitchFamily="34" charset="0"/>
                <a:cs typeface="Arial" panose="020B0604020202020204" pitchFamily="34" charset="0"/>
              </a:rPr>
              <a:t>some insurance reimbursement models were projected to be sustainable for the long-term success of the nursery</a:t>
            </a:r>
            <a:endParaRPr lang="en-US" sz="1800" dirty="0">
              <a:solidFill>
                <a:schemeClr val="tx1"/>
              </a:solidFill>
              <a:latin typeface="Arial" panose="020B0604020202020204" pitchFamily="34" charset="0"/>
              <a:cs typeface="Arial" panose="020B0604020202020204" pitchFamily="34" charset="0"/>
            </a:endParaRPr>
          </a:p>
          <a:p>
            <a:pPr marL="857225" lvl="1" indent="-342900">
              <a:spcBef>
                <a:spcPts val="0"/>
              </a:spcBef>
              <a:spcAft>
                <a:spcPts val="1000"/>
              </a:spcAft>
            </a:pPr>
            <a:r>
              <a:rPr lang="en-US" sz="1800" b="1" dirty="0">
                <a:solidFill>
                  <a:schemeClr val="tx1"/>
                </a:solidFill>
                <a:latin typeface="Arial" panose="020B0604020202020204" pitchFamily="34" charset="0"/>
                <a:cs typeface="Arial" panose="020B0604020202020204" pitchFamily="34" charset="0"/>
              </a:rPr>
              <a:t>Medical community support</a:t>
            </a:r>
            <a:r>
              <a:rPr lang="en-US" sz="1800" dirty="0">
                <a:solidFill>
                  <a:schemeClr val="tx1"/>
                </a:solidFill>
                <a:latin typeface="Arial" panose="020B0604020202020204" pitchFamily="34" charset="0"/>
                <a:cs typeface="Arial" panose="020B0604020202020204" pitchFamily="34" charset="0"/>
              </a:rPr>
              <a:t>:  </a:t>
            </a:r>
            <a:r>
              <a:rPr lang="en-US" sz="1800" b="0" i="0" dirty="0">
                <a:solidFill>
                  <a:srgbClr val="000000"/>
                </a:solidFill>
                <a:effectLst/>
                <a:latin typeface="Arial" panose="020B0604020202020204" pitchFamily="34" charset="0"/>
                <a:cs typeface="Arial" panose="020B0604020202020204" pitchFamily="34" charset="0"/>
              </a:rPr>
              <a:t>engage</a:t>
            </a:r>
            <a:r>
              <a:rPr lang="en-US" sz="1800" dirty="0">
                <a:solidFill>
                  <a:srgbClr val="000000"/>
                </a:solidFill>
                <a:latin typeface="Arial" panose="020B0604020202020204" pitchFamily="34" charset="0"/>
                <a:cs typeface="Arial" panose="020B0604020202020204" pitchFamily="34" charset="0"/>
              </a:rPr>
              <a:t>ment</a:t>
            </a:r>
            <a:r>
              <a:rPr lang="en-US" sz="1800" b="0" i="0" dirty="0">
                <a:solidFill>
                  <a:srgbClr val="000000"/>
                </a:solidFill>
                <a:effectLst/>
                <a:latin typeface="Arial" panose="020B0604020202020204" pitchFamily="34" charset="0"/>
                <a:cs typeface="Arial" panose="020B0604020202020204" pitchFamily="34" charset="0"/>
              </a:rPr>
              <a:t> with local hospitals’ neonatologists; formalizing referral pathways</a:t>
            </a:r>
            <a:endParaRPr lang="en-US" sz="1800" dirty="0">
              <a:solidFill>
                <a:schemeClr val="tx1"/>
              </a:solidFill>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D7B7F272-BDD2-47D0-A9C4-358EECC44E71}"/>
              </a:ext>
            </a:extLst>
          </p:cNvPr>
          <p:cNvSpPr>
            <a:spLocks noGrp="1"/>
          </p:cNvSpPr>
          <p:nvPr>
            <p:ph type="body" sz="quarter" idx="14"/>
          </p:nvPr>
        </p:nvSpPr>
        <p:spPr>
          <a:xfrm>
            <a:off x="381000" y="1065229"/>
            <a:ext cx="6400800" cy="914400"/>
          </a:xfrm>
        </p:spPr>
        <p:txBody>
          <a:bodyPr/>
          <a:lstStyle/>
          <a:p>
            <a:r>
              <a:rPr lang="en-US" dirty="0">
                <a:latin typeface="Arial" panose="020B0604020202020204" pitchFamily="34" charset="0"/>
                <a:cs typeface="Arial" panose="020B0604020202020204" pitchFamily="34" charset="0"/>
              </a:rPr>
              <a:t>Study 2: NAS nurseries</a:t>
            </a:r>
          </a:p>
          <a:p>
            <a:pPr algn="ctr"/>
            <a:endParaRPr lang="en-US" dirty="0"/>
          </a:p>
        </p:txBody>
      </p:sp>
      <p:pic>
        <p:nvPicPr>
          <p:cNvPr id="6" name="Picture 5">
            <a:extLst>
              <a:ext uri="{FF2B5EF4-FFF2-40B4-BE49-F238E27FC236}">
                <a16:creationId xmlns:a16="http://schemas.microsoft.com/office/drawing/2014/main" id="{29831753-0A79-F3CA-0CF9-6D4AA97E3F47}"/>
              </a:ext>
            </a:extLst>
          </p:cNvPr>
          <p:cNvPicPr>
            <a:picLocks noChangeAspect="1"/>
          </p:cNvPicPr>
          <p:nvPr/>
        </p:nvPicPr>
        <p:blipFill>
          <a:blip r:embed="rId3"/>
          <a:stretch>
            <a:fillRect/>
          </a:stretch>
        </p:blipFill>
        <p:spPr>
          <a:xfrm>
            <a:off x="3733800" y="4266746"/>
            <a:ext cx="4495800" cy="2591254"/>
          </a:xfrm>
          <a:prstGeom prst="rect">
            <a:avLst/>
          </a:prstGeom>
        </p:spPr>
      </p:pic>
    </p:spTree>
    <p:extLst>
      <p:ext uri="{BB962C8B-B14F-4D97-AF65-F5344CB8AC3E}">
        <p14:creationId xmlns:p14="http://schemas.microsoft.com/office/powerpoint/2010/main" val="7229058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6AA139-0319-1388-88DF-EF6D0AC4CD92}"/>
              </a:ext>
            </a:extLst>
          </p:cNvPr>
          <p:cNvSpPr/>
          <p:nvPr/>
        </p:nvSpPr>
        <p:spPr>
          <a:xfrm>
            <a:off x="381000" y="5943600"/>
            <a:ext cx="2209799" cy="63905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7D18BAF1-66E7-430F-BCCC-1E34666E098B}"/>
              </a:ext>
            </a:extLst>
          </p:cNvPr>
          <p:cNvSpPr>
            <a:spLocks noGrp="1"/>
          </p:cNvSpPr>
          <p:nvPr>
            <p:ph type="body" sz="quarter" idx="10"/>
          </p:nvPr>
        </p:nvSpPr>
        <p:spPr>
          <a:xfrm>
            <a:off x="300182" y="5914736"/>
            <a:ext cx="8458200" cy="533400"/>
          </a:xfrm>
        </p:spPr>
        <p:txBody>
          <a:bodyPr>
            <a:normAutofit fontScale="92500" lnSpcReduction="20000"/>
          </a:bodyPr>
          <a:lstStyle/>
          <a:p>
            <a:pPr algn="ctr">
              <a:spcBef>
                <a:spcPct val="0"/>
              </a:spcBef>
              <a:spcAft>
                <a:spcPts val="1200"/>
              </a:spcAft>
              <a:defRPr/>
            </a:pPr>
            <a:r>
              <a:rPr lang="en-US" sz="2000" b="0" i="0" dirty="0">
                <a:solidFill>
                  <a:schemeClr val="bg1"/>
                </a:solidFill>
                <a:effectLst/>
                <a:latin typeface="Arial" panose="020B0604020202020204" pitchFamily="34" charset="0"/>
                <a:cs typeface="Arial" panose="020B0604020202020204" pitchFamily="34" charset="0"/>
              </a:rPr>
              <a:t>Maddie’s Place is a 501(c)3 non-profit, free-standing recovery nursery for babies experiencing withdrawal due to prenatal substance exposure.</a:t>
            </a:r>
            <a:endParaRPr lang="en-US" altLang="en-US" sz="240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5E5197B-59E2-4176-BAC4-B41C560EBDF3}"/>
              </a:ext>
            </a:extLst>
          </p:cNvPr>
          <p:cNvSpPr txBox="1"/>
          <p:nvPr/>
        </p:nvSpPr>
        <p:spPr>
          <a:xfrm>
            <a:off x="304800" y="952500"/>
            <a:ext cx="6705600" cy="861774"/>
          </a:xfrm>
          <a:prstGeom prst="rect">
            <a:avLst/>
          </a:prstGeom>
          <a:noFill/>
        </p:spPr>
        <p:txBody>
          <a:bodyPr wrap="square" rtlCol="0">
            <a:spAutoFit/>
          </a:bodyPr>
          <a:lstStyle/>
          <a:p>
            <a:r>
              <a:rPr lang="en-US" sz="3200" dirty="0">
                <a:solidFill>
                  <a:srgbClr val="981E32"/>
                </a:solidFill>
                <a:latin typeface="Arial" panose="020B0604020202020204" pitchFamily="34" charset="0"/>
                <a:cs typeface="Arial" panose="020B0604020202020204" pitchFamily="34" charset="0"/>
              </a:rPr>
              <a:t>Maddie’s Place</a:t>
            </a:r>
          </a:p>
          <a:p>
            <a:endParaRPr lang="en-US" dirty="0">
              <a:solidFill>
                <a:srgbClr val="981E32"/>
              </a:solidFill>
            </a:endParaRPr>
          </a:p>
        </p:txBody>
      </p:sp>
      <p:pic>
        <p:nvPicPr>
          <p:cNvPr id="6" name="Picture 5">
            <a:extLst>
              <a:ext uri="{FF2B5EF4-FFF2-40B4-BE49-F238E27FC236}">
                <a16:creationId xmlns:a16="http://schemas.microsoft.com/office/drawing/2014/main" id="{C0813393-5F9E-8DEF-F9A4-DEF07A06E38C}"/>
              </a:ext>
            </a:extLst>
          </p:cNvPr>
          <p:cNvPicPr>
            <a:picLocks noChangeAspect="1"/>
          </p:cNvPicPr>
          <p:nvPr/>
        </p:nvPicPr>
        <p:blipFill rotWithShape="1">
          <a:blip r:embed="rId3"/>
          <a:srcRect t="8171" r="52500" b="8867"/>
          <a:stretch/>
        </p:blipFill>
        <p:spPr>
          <a:xfrm>
            <a:off x="208230" y="1600200"/>
            <a:ext cx="8531679" cy="4191000"/>
          </a:xfrm>
          <a:prstGeom prst="rect">
            <a:avLst/>
          </a:prstGeom>
        </p:spPr>
      </p:pic>
    </p:spTree>
    <p:extLst>
      <p:ext uri="{BB962C8B-B14F-4D97-AF65-F5344CB8AC3E}">
        <p14:creationId xmlns:p14="http://schemas.microsoft.com/office/powerpoint/2010/main" val="12263654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B7F272-BDD2-47D0-A9C4-358EECC44E71}"/>
              </a:ext>
            </a:extLst>
          </p:cNvPr>
          <p:cNvSpPr>
            <a:spLocks noGrp="1"/>
          </p:cNvSpPr>
          <p:nvPr>
            <p:ph type="body" sz="quarter" idx="14"/>
          </p:nvPr>
        </p:nvSpPr>
        <p:spPr>
          <a:xfrm>
            <a:off x="4957400" y="990600"/>
            <a:ext cx="4117124" cy="1371600"/>
          </a:xfrm>
        </p:spPr>
        <p:txBody>
          <a:bodyPr>
            <a:normAutofit/>
          </a:bodyPr>
          <a:lstStyle/>
          <a:p>
            <a:pPr>
              <a:spcBef>
                <a:spcPts val="0"/>
              </a:spcBef>
            </a:pPr>
            <a:r>
              <a:rPr lang="en-US" sz="3200" dirty="0">
                <a:latin typeface="Arial" panose="020B0604020202020204" pitchFamily="34" charset="0"/>
                <a:cs typeface="Arial" panose="020B0604020202020204" pitchFamily="34" charset="0"/>
              </a:rPr>
              <a:t>Study 3: </a:t>
            </a:r>
          </a:p>
          <a:p>
            <a:pPr>
              <a:spcBef>
                <a:spcPts val="0"/>
              </a:spcBef>
            </a:pPr>
            <a:r>
              <a:rPr lang="en-US" sz="3200" dirty="0">
                <a:latin typeface="Arial" panose="020B0604020202020204" pitchFamily="34" charset="0"/>
                <a:cs typeface="Arial" panose="020B0604020202020204" pitchFamily="34" charset="0"/>
              </a:rPr>
              <a:t>Maddie’s Place assessment</a:t>
            </a:r>
            <a:endParaRPr lang="en-US" dirty="0"/>
          </a:p>
        </p:txBody>
      </p:sp>
      <p:sp>
        <p:nvSpPr>
          <p:cNvPr id="3" name="Text Placeholder 2">
            <a:extLst>
              <a:ext uri="{FF2B5EF4-FFF2-40B4-BE49-F238E27FC236}">
                <a16:creationId xmlns:a16="http://schemas.microsoft.com/office/drawing/2014/main" id="{8C066899-7356-4F38-94C2-75780F81A007}"/>
              </a:ext>
            </a:extLst>
          </p:cNvPr>
          <p:cNvSpPr>
            <a:spLocks noGrp="1"/>
          </p:cNvSpPr>
          <p:nvPr>
            <p:ph type="body" sz="quarter" idx="23"/>
          </p:nvPr>
        </p:nvSpPr>
        <p:spPr>
          <a:xfrm>
            <a:off x="4876800" y="2438400"/>
            <a:ext cx="4038600" cy="4267200"/>
          </a:xfrm>
        </p:spPr>
        <p:txBody>
          <a:bodyPr>
            <a:normAutofit/>
          </a:bodyPr>
          <a:lstStyle/>
          <a:p>
            <a:pPr marL="342900" marR="0" lvl="0" indent="-342900" algn="l" defTabSz="685766" rtl="0" eaLnBrk="1" fontAlgn="auto" latinLnBrk="0" hangingPunct="1">
              <a:lnSpc>
                <a:spcPct val="90000"/>
              </a:lnSpc>
              <a:spcBef>
                <a:spcPts val="0"/>
              </a:spcBef>
              <a:spcAft>
                <a:spcPts val="1200"/>
              </a:spcAft>
              <a:buClr>
                <a:srgbClr val="981E32"/>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Arial Nova" panose="020B0504020202020204" pitchFamily="34" charset="0"/>
                <a:cs typeface="Arial" panose="020B0604020202020204" pitchFamily="34" charset="0"/>
              </a:rPr>
              <a:t>Report prevalence of NAS in Washington and Spokane County and identify barriers to consistent and valid reporting</a:t>
            </a:r>
          </a:p>
          <a:p>
            <a:pPr marL="285750" indent="-285750">
              <a:spcBef>
                <a:spcPts val="0"/>
              </a:spcBef>
              <a:spcAft>
                <a:spcPts val="1200"/>
              </a:spcAft>
              <a:buClr>
                <a:srgbClr val="981E32"/>
              </a:buClr>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Arial Nova" panose="020B0504020202020204" pitchFamily="34" charset="0"/>
                <a:cs typeface="Arial" panose="020B0604020202020204" pitchFamily="34" charset="0"/>
              </a:rPr>
              <a:t>Determine the health outcomes of maternal-infant dyads utilizing Maddie’s Place services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indent="-285750">
              <a:spcBef>
                <a:spcPts val="0"/>
              </a:spcBef>
              <a:spcAft>
                <a:spcPts val="1200"/>
              </a:spcAft>
              <a:buClr>
                <a:srgbClr val="981E32"/>
              </a:buClr>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Arial Nova" panose="020B0504020202020204" pitchFamily="34" charset="0"/>
                <a:cs typeface="Arial" panose="020B0604020202020204" pitchFamily="34" charset="0"/>
              </a:rPr>
              <a:t>Conduct a descriptive cost analysis of NAS care at Maddie’s Place and in the state of WA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685766" rtl="0" eaLnBrk="1" fontAlgn="auto" latinLnBrk="0" hangingPunct="1">
              <a:lnSpc>
                <a:spcPct val="90000"/>
              </a:lnSpc>
              <a:spcBef>
                <a:spcPts val="75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6" name="Picture Placeholder 15" descr="A person wearing a blue shirt&#10;&#10;Description automatically generated">
            <a:extLst>
              <a:ext uri="{FF2B5EF4-FFF2-40B4-BE49-F238E27FC236}">
                <a16:creationId xmlns:a16="http://schemas.microsoft.com/office/drawing/2014/main" id="{0EC61B1B-2A57-4644-8212-57D5FF157400}"/>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5707" r="25707"/>
          <a:stretch>
            <a:fillRect/>
          </a:stretch>
        </p:blipFill>
        <p:spPr>
          <a:xfrm>
            <a:off x="-228600" y="6178"/>
            <a:ext cx="4952257" cy="6858000"/>
          </a:xfrm>
        </p:spPr>
      </p:pic>
    </p:spTree>
    <p:extLst>
      <p:ext uri="{BB962C8B-B14F-4D97-AF65-F5344CB8AC3E}">
        <p14:creationId xmlns:p14="http://schemas.microsoft.com/office/powerpoint/2010/main" val="20865996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828800"/>
            <a:ext cx="8058150" cy="1325563"/>
          </a:xfrm>
        </p:spPr>
        <p:txBody>
          <a:bodyPr>
            <a:normAutofit/>
          </a:bodyPr>
          <a:lstStyle/>
          <a:p>
            <a:pPr algn="ctr"/>
            <a:r>
              <a:rPr lang="en-US" dirty="0">
                <a:latin typeface="Arial" panose="020B0604020202020204" pitchFamily="34" charset="0"/>
                <a:cs typeface="Arial" panose="020B0604020202020204" pitchFamily="34" charset="0"/>
              </a:rPr>
              <a:t>Thank you!</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5" name="Text Placeholder 4"/>
          <p:cNvSpPr>
            <a:spLocks noGrp="1"/>
          </p:cNvSpPr>
          <p:nvPr>
            <p:ph type="body" sz="quarter" idx="10"/>
          </p:nvPr>
        </p:nvSpPr>
        <p:spPr>
          <a:xfrm>
            <a:off x="542925" y="2971800"/>
            <a:ext cx="8058150" cy="1752600"/>
          </a:xfrm>
        </p:spPr>
        <p:txBody>
          <a:bodyPr/>
          <a:lstStyle/>
          <a:p>
            <a:pPr algn="ctr"/>
            <a:endParaRPr lang="en-US" dirty="0">
              <a:latin typeface="Arial" panose="020B0604020202020204" pitchFamily="34" charset="0"/>
              <a:cs typeface="Arial" panose="020B0604020202020204" pitchFamily="34" charset="0"/>
            </a:endParaRPr>
          </a:p>
          <a:p>
            <a:pPr algn="ctr"/>
            <a:r>
              <a:rPr lang="en-US" sz="2400" dirty="0">
                <a:solidFill>
                  <a:schemeClr val="bg1"/>
                </a:solidFill>
                <a:latin typeface="Arial" panose="020B0604020202020204" pitchFamily="34" charset="0"/>
                <a:cs typeface="Arial" panose="020B0604020202020204" pitchFamily="34" charset="0"/>
              </a:rPr>
              <a:t>Celestina Barbosa-Leiker, PhD</a:t>
            </a:r>
          </a:p>
          <a:p>
            <a:pPr algn="ctr"/>
            <a:r>
              <a:rPr lang="en-US" sz="2400" dirty="0">
                <a:solidFill>
                  <a:schemeClr val="bg1"/>
                </a:solidFill>
                <a:latin typeface="Arial" panose="020B0604020202020204" pitchFamily="34" charset="0"/>
                <a:cs typeface="Arial" panose="020B0604020202020204" pitchFamily="34" charset="0"/>
                <a:hlinkClick r:id="rId3"/>
              </a:rPr>
              <a:t>celestina@wsu.edu</a:t>
            </a:r>
            <a:endParaRPr lang="en-US" sz="2400" dirty="0">
              <a:solidFill>
                <a:schemeClr val="bg1"/>
              </a:solidFill>
              <a:latin typeface="Arial" panose="020B0604020202020204" pitchFamily="34" charset="0"/>
              <a:cs typeface="Arial" panose="020B0604020202020204" pitchFamily="34" charset="0"/>
            </a:endParaRPr>
          </a:p>
          <a:p>
            <a:pPr algn="ctr"/>
            <a:r>
              <a:rPr lang="en-US" sz="2400" dirty="0">
                <a:solidFill>
                  <a:schemeClr val="bg1"/>
                </a:solidFill>
                <a:latin typeface="Arial" panose="020B0604020202020204" pitchFamily="34" charset="0"/>
                <a:cs typeface="Arial" panose="020B0604020202020204" pitchFamily="34" charset="0"/>
              </a:rPr>
              <a:t>(509) 324-7477</a:t>
            </a:r>
            <a:endParaRPr lang="en-US" sz="2400"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p:txBody>
      </p:sp>
      <p:pic>
        <p:nvPicPr>
          <p:cNvPr id="3" name="Picture 2" descr="A close up of a mans face&#10;&#10;Description automatically generated">
            <a:extLst>
              <a:ext uri="{FF2B5EF4-FFF2-40B4-BE49-F238E27FC236}">
                <a16:creationId xmlns:a16="http://schemas.microsoft.com/office/drawing/2014/main" id="{6B17B3BA-54E4-45D9-9AA9-A6B1B6E1979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283" b="16200"/>
          <a:stretch/>
        </p:blipFill>
        <p:spPr>
          <a:xfrm>
            <a:off x="5257800" y="5105400"/>
            <a:ext cx="3683000" cy="1447801"/>
          </a:xfrm>
          <a:prstGeom prst="rect">
            <a:avLst/>
          </a:prstGeom>
        </p:spPr>
      </p:pic>
    </p:spTree>
    <p:extLst>
      <p:ext uri="{BB962C8B-B14F-4D97-AF65-F5344CB8AC3E}">
        <p14:creationId xmlns:p14="http://schemas.microsoft.com/office/powerpoint/2010/main" val="11438798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570C0-8993-8E75-0EE6-3624D12FD89C}"/>
              </a:ext>
            </a:extLst>
          </p:cNvPr>
          <p:cNvSpPr>
            <a:spLocks noGrp="1"/>
          </p:cNvSpPr>
          <p:nvPr>
            <p:ph type="title"/>
          </p:nvPr>
        </p:nvSpPr>
        <p:spPr>
          <a:xfrm>
            <a:off x="1322615" y="1351506"/>
            <a:ext cx="6247437" cy="1424934"/>
          </a:xfrm>
        </p:spPr>
        <p:txBody>
          <a:bodyPr>
            <a:normAutofit fontScale="90000"/>
          </a:bodyPr>
          <a:lstStyle/>
          <a:p>
            <a:pPr algn="ctr">
              <a:lnSpc>
                <a:spcPct val="109000"/>
              </a:lnSpc>
              <a:spcBef>
                <a:spcPts val="225"/>
              </a:spcBef>
              <a:spcAft>
                <a:spcPts val="225"/>
              </a:spcAft>
            </a:pPr>
            <a:br>
              <a:rPr lang="en-US" sz="2325" b="1" spc="-113" dirty="0">
                <a:latin typeface="Corbel" panose="020B0503020204020204" pitchFamily="34" charset="0"/>
                <a:cs typeface="Calibri" panose="020F0502020204030204" pitchFamily="34" charset="0"/>
              </a:rPr>
            </a:br>
            <a:r>
              <a:rPr lang="en-US" b="1" spc="-113" dirty="0">
                <a:solidFill>
                  <a:srgbClr val="4D4D4D"/>
                </a:solidFill>
                <a:latin typeface="Corbel"/>
                <a:cs typeface="Calibri"/>
              </a:rPr>
              <a:t>WSUHS Interprofessional Education Efforts: Opioid Management and Treatment</a:t>
            </a:r>
            <a:endParaRPr lang="en-US" b="1" spc="-113" dirty="0">
              <a:latin typeface="Corbel" panose="020B050302020402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815BF17D-E53E-80FF-2879-79EA32967B49}"/>
              </a:ext>
            </a:extLst>
          </p:cNvPr>
          <p:cNvSpPr txBox="1"/>
          <p:nvPr/>
        </p:nvSpPr>
        <p:spPr>
          <a:xfrm>
            <a:off x="1845129" y="3335844"/>
            <a:ext cx="5806201" cy="1477328"/>
          </a:xfrm>
          <a:prstGeom prst="rect">
            <a:avLst/>
          </a:prstGeom>
          <a:noFill/>
        </p:spPr>
        <p:txBody>
          <a:bodyPr wrap="square">
            <a:spAutoFit/>
          </a:bodyPr>
          <a:lstStyle/>
          <a:p>
            <a:pPr algn="ctr"/>
            <a:r>
              <a:rPr lang="en-US" b="1" dirty="0">
                <a:latin typeface="Calibri"/>
                <a:ea typeface="Calibri" panose="020F0502020204030204" pitchFamily="34" charset="0"/>
                <a:cs typeface="Arial"/>
              </a:rPr>
              <a:t>Dawn E. DeWitt</a:t>
            </a:r>
            <a:r>
              <a:rPr lang="en-US" dirty="0">
                <a:latin typeface="Calibri"/>
                <a:ea typeface="Calibri" panose="020F0502020204030204" pitchFamily="34" charset="0"/>
                <a:cs typeface="Arial"/>
              </a:rPr>
              <a:t>, MD, MSc, MACP, FRACP, FRCP-London, </a:t>
            </a:r>
            <a:r>
              <a:rPr lang="en-US" dirty="0" err="1">
                <a:latin typeface="Calibri"/>
                <a:ea typeface="Calibri" panose="020F0502020204030204" pitchFamily="34" charset="0"/>
                <a:cs typeface="Arial"/>
              </a:rPr>
              <a:t>CMedEd</a:t>
            </a:r>
            <a:r>
              <a:rPr lang="en-US" dirty="0">
                <a:latin typeface="Calibri"/>
                <a:ea typeface="Calibri" panose="020F0502020204030204" pitchFamily="34" charset="0"/>
                <a:cs typeface="Arial"/>
              </a:rPr>
              <a:t>, </a:t>
            </a:r>
            <a:r>
              <a:rPr lang="en-US" dirty="0">
                <a:latin typeface="Calibri" panose="020F0502020204030204" pitchFamily="34" charset="0"/>
                <a:ea typeface="Calibri" panose="020F0502020204030204" pitchFamily="34" charset="0"/>
                <a:cs typeface="Arial" panose="020B0604020202020204" pitchFamily="34" charset="0"/>
              </a:rPr>
              <a:t>WSU Elson S. Floyd College of Medicine </a:t>
            </a:r>
          </a:p>
          <a:p>
            <a:pPr algn="ctr"/>
            <a:endParaRPr lang="en-US" b="1" dirty="0">
              <a:latin typeface="Calibri" panose="020F0502020204030204" pitchFamily="34" charset="0"/>
              <a:ea typeface="Calibri" panose="020F0502020204030204" pitchFamily="34" charset="0"/>
              <a:cs typeface="Arial" panose="020B0604020202020204" pitchFamily="34" charset="0"/>
            </a:endParaRPr>
          </a:p>
          <a:p>
            <a:pPr algn="ctr"/>
            <a:r>
              <a:rPr lang="en-US" b="1" dirty="0">
                <a:latin typeface="Calibri" panose="020F0502020204030204" pitchFamily="34" charset="0"/>
                <a:ea typeface="Calibri" panose="020F0502020204030204" pitchFamily="34" charset="0"/>
                <a:cs typeface="Arial" panose="020B0604020202020204" pitchFamily="34" charset="0"/>
              </a:rPr>
              <a:t>Connie M. Remsberg</a:t>
            </a:r>
            <a:r>
              <a:rPr lang="en-US" dirty="0">
                <a:latin typeface="Calibri" panose="020F0502020204030204" pitchFamily="34" charset="0"/>
                <a:ea typeface="Calibri" panose="020F0502020204030204" pitchFamily="34" charset="0"/>
                <a:cs typeface="Arial" panose="020B0604020202020204" pitchFamily="34" charset="0"/>
              </a:rPr>
              <a:t>, PharmD, PhD</a:t>
            </a:r>
          </a:p>
          <a:p>
            <a:pPr algn="ctr"/>
            <a:r>
              <a:rPr lang="en-US" dirty="0">
                <a:latin typeface="Calibri" panose="020F0502020204030204" pitchFamily="34" charset="0"/>
                <a:ea typeface="Calibri" panose="020F0502020204030204" pitchFamily="34" charset="0"/>
                <a:cs typeface="Arial" panose="020B0604020202020204" pitchFamily="34" charset="0"/>
              </a:rPr>
              <a:t>WSU College of Pharmacy and Pharmaceutical Sciences</a:t>
            </a:r>
          </a:p>
        </p:txBody>
      </p:sp>
      <p:pic>
        <p:nvPicPr>
          <p:cNvPr id="12" name="Picture 2">
            <a:extLst>
              <a:ext uri="{FF2B5EF4-FFF2-40B4-BE49-F238E27FC236}">
                <a16:creationId xmlns:a16="http://schemas.microsoft.com/office/drawing/2014/main" id="{0109475C-1970-D55A-4AA2-078CD15222DA}"/>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1725" y="5018339"/>
            <a:ext cx="2283596" cy="853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Text&#10;&#10;Description automatically generated">
            <a:extLst>
              <a:ext uri="{FF2B5EF4-FFF2-40B4-BE49-F238E27FC236}">
                <a16:creationId xmlns:a16="http://schemas.microsoft.com/office/drawing/2014/main" id="{E9173C1C-B4FF-8EAF-D620-3B2852FDD94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4792" y="4960868"/>
            <a:ext cx="2647950" cy="1190091"/>
          </a:xfrm>
          <a:prstGeom prst="rect">
            <a:avLst/>
          </a:prstGeom>
        </p:spPr>
      </p:pic>
      <p:pic>
        <p:nvPicPr>
          <p:cNvPr id="4" name="Picture 3" descr="Gold glitter star on white background">
            <a:extLst>
              <a:ext uri="{FF2B5EF4-FFF2-40B4-BE49-F238E27FC236}">
                <a16:creationId xmlns:a16="http://schemas.microsoft.com/office/drawing/2014/main" id="{8ADA7E42-5FB8-C803-09DA-459B436BAA2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570052" y="896839"/>
            <a:ext cx="1490384" cy="1490384"/>
          </a:xfrm>
          <a:prstGeom prst="rect">
            <a:avLst/>
          </a:prstGeom>
        </p:spPr>
      </p:pic>
      <p:sp>
        <p:nvSpPr>
          <p:cNvPr id="3" name="Rectangle 2">
            <a:extLst>
              <a:ext uri="{FF2B5EF4-FFF2-40B4-BE49-F238E27FC236}">
                <a16:creationId xmlns:a16="http://schemas.microsoft.com/office/drawing/2014/main" id="{29D956EB-177C-257C-F6E8-1E34DE80E527}"/>
              </a:ext>
            </a:extLst>
          </p:cNvPr>
          <p:cNvSpPr/>
          <p:nvPr/>
        </p:nvSpPr>
        <p:spPr>
          <a:xfrm>
            <a:off x="0" y="6789420"/>
            <a:ext cx="9144000" cy="68580"/>
          </a:xfrm>
          <a:prstGeom prst="rect">
            <a:avLst/>
          </a:prstGeom>
          <a:solidFill>
            <a:srgbClr val="A60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solidFill>
                  <a:srgbClr val="A60F2D"/>
                </a:solidFill>
              </a:rPr>
              <a:t>          </a:t>
            </a:r>
          </a:p>
        </p:txBody>
      </p:sp>
    </p:spTree>
    <p:extLst>
      <p:ext uri="{BB962C8B-B14F-4D97-AF65-F5344CB8AC3E}">
        <p14:creationId xmlns:p14="http://schemas.microsoft.com/office/powerpoint/2010/main" val="185700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D881-4292-3942-BA86-91F62FAFA2BA}"/>
              </a:ext>
            </a:extLst>
          </p:cNvPr>
          <p:cNvSpPr>
            <a:spLocks noGrp="1"/>
          </p:cNvSpPr>
          <p:nvPr>
            <p:ph type="ctrTitle"/>
          </p:nvPr>
        </p:nvSpPr>
        <p:spPr>
          <a:xfrm>
            <a:off x="1191241" y="1524000"/>
            <a:ext cx="7404107" cy="537211"/>
          </a:xfrm>
        </p:spPr>
        <p:txBody>
          <a:bodyPr vert="horz" lIns="0" tIns="45720" rIns="0" bIns="45720" rtlCol="0" anchor="b">
            <a:noAutofit/>
          </a:bodyPr>
          <a:lstStyle/>
          <a:p>
            <a:pPr algn="l">
              <a:lnSpc>
                <a:spcPct val="100000"/>
              </a:lnSpc>
            </a:pPr>
            <a:r>
              <a:rPr lang="en-US" sz="3750" b="1" spc="-113" dirty="0">
                <a:solidFill>
                  <a:srgbClr val="4D4D4D"/>
                </a:solidFill>
                <a:latin typeface="Corbel" panose="020B0503020204020204" pitchFamily="34" charset="0"/>
                <a:cs typeface="Calibri" panose="020F0502020204030204" pitchFamily="34" charset="0"/>
              </a:rPr>
              <a:t>~$4M Grant funding has supported WSU IPE over the past 7 years</a:t>
            </a:r>
          </a:p>
        </p:txBody>
      </p:sp>
      <p:sp>
        <p:nvSpPr>
          <p:cNvPr id="6" name="Subtitle 2">
            <a:extLst>
              <a:ext uri="{FF2B5EF4-FFF2-40B4-BE49-F238E27FC236}">
                <a16:creationId xmlns:a16="http://schemas.microsoft.com/office/drawing/2014/main" id="{EEF0D0AF-BA9D-BA4C-AB3F-F8D9E7955440}"/>
              </a:ext>
            </a:extLst>
          </p:cNvPr>
          <p:cNvSpPr txBox="1">
            <a:spLocks/>
          </p:cNvSpPr>
          <p:nvPr/>
        </p:nvSpPr>
        <p:spPr>
          <a:xfrm>
            <a:off x="457092" y="2124231"/>
            <a:ext cx="8215378" cy="3165492"/>
          </a:xfrm>
          <a:prstGeom prst="rect">
            <a:avLst/>
          </a:prstGeom>
        </p:spPr>
        <p:txBody>
          <a:bodyPr vert="horz" lIns="68580" tIns="34290" rIns="68580" bIns="3429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450"/>
              </a:spcBef>
              <a:spcAft>
                <a:spcPts val="450"/>
              </a:spcAft>
            </a:pPr>
            <a:r>
              <a:rPr lang="en-US" sz="1800" dirty="0">
                <a:solidFill>
                  <a:srgbClr val="C00000"/>
                </a:solidFill>
                <a:ea typeface="Calibri" panose="020F0502020204030204" pitchFamily="34" charset="0"/>
                <a:cs typeface="Arial" panose="020B0604020202020204" pitchFamily="34" charset="0"/>
              </a:rPr>
              <a:t>Interprofessional education (IPE) materials were </a:t>
            </a:r>
            <a:r>
              <a:rPr lang="en-US" sz="1800" dirty="0">
                <a:solidFill>
                  <a:srgbClr val="C00000"/>
                </a:solidFill>
              </a:rPr>
              <a:t>created and implemented with support from: </a:t>
            </a:r>
          </a:p>
          <a:p>
            <a:pPr marL="214313" indent="-214313" algn="l">
              <a:spcBef>
                <a:spcPts val="450"/>
              </a:spcBef>
              <a:spcAft>
                <a:spcPts val="450"/>
              </a:spcAft>
              <a:buFont typeface="Arial" panose="020B0604020202020204" pitchFamily="34" charset="0"/>
              <a:buChar char="•"/>
            </a:pPr>
            <a:r>
              <a:rPr lang="en-US" sz="1500" dirty="0">
                <a:latin typeface="Calibri" panose="020F0502020204030204" pitchFamily="34" charset="0"/>
              </a:rPr>
              <a:t>Spokane Teaching Health Center SBIRT Student Training. Richardson BB, Bray BS, Odom-</a:t>
            </a:r>
            <a:r>
              <a:rPr lang="en-US" sz="1500" dirty="0" err="1">
                <a:latin typeface="Calibri" panose="020F0502020204030204" pitchFamily="34" charset="0"/>
              </a:rPr>
              <a:t>Maryon</a:t>
            </a:r>
            <a:r>
              <a:rPr lang="en-US" sz="1500" dirty="0">
                <a:latin typeface="Calibri" panose="020F0502020204030204" pitchFamily="34" charset="0"/>
              </a:rPr>
              <a:t> T, </a:t>
            </a:r>
            <a:r>
              <a:rPr lang="en-US" sz="1500" dirty="0" err="1">
                <a:latin typeface="Calibri" panose="020F0502020204030204" pitchFamily="34" charset="0"/>
              </a:rPr>
              <a:t>Purath</a:t>
            </a:r>
            <a:r>
              <a:rPr lang="en-US" sz="1500" dirty="0">
                <a:latin typeface="Calibri" panose="020F0502020204030204" pitchFamily="34" charset="0"/>
              </a:rPr>
              <a:t> J, Schwartz CR, Stevens KV, and </a:t>
            </a:r>
            <a:r>
              <a:rPr lang="en-US" sz="1500" dirty="0" err="1">
                <a:latin typeface="Calibri" panose="020F0502020204030204" pitchFamily="34" charset="0"/>
              </a:rPr>
              <a:t>Willson</a:t>
            </a:r>
            <a:r>
              <a:rPr lang="en-US" sz="1500" dirty="0">
                <a:latin typeface="Calibri" panose="020F0502020204030204" pitchFamily="34" charset="0"/>
              </a:rPr>
              <a:t> MN. SAHMSA. </a:t>
            </a:r>
            <a:r>
              <a:rPr lang="en-US" sz="1500" dirty="0">
                <a:solidFill>
                  <a:srgbClr val="C00000"/>
                </a:solidFill>
                <a:latin typeface="Calibri" panose="020F0502020204030204" pitchFamily="34" charset="0"/>
              </a:rPr>
              <a:t>$749,922</a:t>
            </a:r>
            <a:r>
              <a:rPr lang="en-US" sz="1500" dirty="0">
                <a:latin typeface="Calibri" panose="020F0502020204030204" pitchFamily="34" charset="0"/>
              </a:rPr>
              <a:t>. 2015-2018.</a:t>
            </a:r>
          </a:p>
          <a:p>
            <a:pPr marL="214313" indent="-214313" algn="l">
              <a:spcBef>
                <a:spcPts val="450"/>
              </a:spcBef>
              <a:spcAft>
                <a:spcPts val="450"/>
              </a:spcAft>
              <a:buFont typeface="Arial" panose="020B0604020202020204" pitchFamily="34" charset="0"/>
              <a:buChar char="•"/>
            </a:pPr>
            <a:r>
              <a:rPr lang="en-US" sz="1500" dirty="0">
                <a:latin typeface="Calibri" panose="020F0502020204030204" pitchFamily="34" charset="0"/>
              </a:rPr>
              <a:t>Using Interprofessional Education to Improve Care for Patients with Multiple Chronic Conditions. Fitzgerald C, Richardson B, </a:t>
            </a:r>
            <a:r>
              <a:rPr lang="en-US" sz="1500" dirty="0" err="1">
                <a:latin typeface="Calibri" panose="020F0502020204030204" pitchFamily="34" charset="0"/>
              </a:rPr>
              <a:t>Willson</a:t>
            </a:r>
            <a:r>
              <a:rPr lang="en-US" sz="1500" dirty="0">
                <a:latin typeface="Calibri" panose="020F0502020204030204" pitchFamily="34" charset="0"/>
              </a:rPr>
              <a:t> MN, et al. HRSA, </a:t>
            </a:r>
            <a:r>
              <a:rPr lang="en-US" sz="1500" dirty="0">
                <a:solidFill>
                  <a:srgbClr val="C00000"/>
                </a:solidFill>
                <a:latin typeface="Calibri" panose="020F0502020204030204" pitchFamily="34" charset="0"/>
              </a:rPr>
              <a:t>$1,102,818</a:t>
            </a:r>
            <a:r>
              <a:rPr lang="en-US" sz="1500" dirty="0">
                <a:latin typeface="Calibri" panose="020F0502020204030204" pitchFamily="34" charset="0"/>
              </a:rPr>
              <a:t>.</a:t>
            </a:r>
          </a:p>
          <a:p>
            <a:pPr marL="214313" indent="-214313" algn="l">
              <a:spcBef>
                <a:spcPts val="450"/>
              </a:spcBef>
              <a:spcAft>
                <a:spcPts val="450"/>
              </a:spcAft>
              <a:buFont typeface="Arial" panose="020B0604020202020204" pitchFamily="34" charset="0"/>
              <a:buChar char="•"/>
            </a:pPr>
            <a:r>
              <a:rPr lang="en-US" sz="1500" dirty="0"/>
              <a:t>Prevention for States (PFS) Grant 5 NU17CE002734, funded by the Centers for Disease Control and Prevention (CDC)</a:t>
            </a:r>
          </a:p>
          <a:p>
            <a:pPr marL="214313" indent="-214313" algn="l">
              <a:spcBef>
                <a:spcPts val="450"/>
              </a:spcBef>
              <a:spcAft>
                <a:spcPts val="450"/>
              </a:spcAft>
              <a:buFont typeface="Arial" panose="020B0604020202020204" pitchFamily="34" charset="0"/>
              <a:buChar char="•"/>
            </a:pPr>
            <a:r>
              <a:rPr lang="en-US" sz="1500" dirty="0"/>
              <a:t>RESPECT (HRSA) grant. DeWitt DE, Richardson B, Bray B, </a:t>
            </a:r>
            <a:r>
              <a:rPr lang="en-US" sz="1500" dirty="0" err="1"/>
              <a:t>Remsberg</a:t>
            </a:r>
            <a:r>
              <a:rPr lang="en-US" sz="1500" dirty="0"/>
              <a:t> C, Wilson M, Klein T, Kobayashi R, et al. [</a:t>
            </a:r>
            <a:r>
              <a:rPr lang="en-US" sz="1500" dirty="0" err="1"/>
              <a:t>McKennon</a:t>
            </a:r>
            <a:r>
              <a:rPr lang="en-US" sz="1500" dirty="0"/>
              <a:t>, Woods, Walker, Miller]. T0BHP33106011)</a:t>
            </a:r>
            <a:r>
              <a:rPr lang="en-US" sz="1500" dirty="0">
                <a:solidFill>
                  <a:srgbClr val="C00000"/>
                </a:solidFill>
              </a:rPr>
              <a:t> ($1,929,121, 2019- 2024).</a:t>
            </a:r>
            <a:endParaRPr lang="en-US" sz="1500" dirty="0"/>
          </a:p>
          <a:p>
            <a:pPr marL="214313" indent="-214313" algn="l">
              <a:spcBef>
                <a:spcPts val="450"/>
              </a:spcBef>
              <a:spcAft>
                <a:spcPts val="450"/>
              </a:spcAft>
              <a:buFont typeface="Arial" panose="020B0604020202020204" pitchFamily="34" charset="0"/>
              <a:buChar char="•"/>
            </a:pPr>
            <a:r>
              <a:rPr lang="en-US" sz="1500" dirty="0"/>
              <a:t>RESPECT-MAT (SAMHSA) grant. Wilson, M, et al (see above).  1H79FG000075-01 </a:t>
            </a:r>
            <a:r>
              <a:rPr lang="en-US" sz="1500" dirty="0">
                <a:solidFill>
                  <a:srgbClr val="C00000"/>
                </a:solidFill>
              </a:rPr>
              <a:t>($240,000, 2020-2022)</a:t>
            </a:r>
            <a:endParaRPr lang="en-US" sz="1500" dirty="0"/>
          </a:p>
          <a:p>
            <a:pPr marL="257175" indent="-257175" algn="l">
              <a:spcBef>
                <a:spcPts val="450"/>
              </a:spcBef>
              <a:spcAft>
                <a:spcPts val="450"/>
              </a:spcAft>
              <a:buFont typeface="Arial" panose="020B0604020202020204" pitchFamily="34" charset="0"/>
              <a:buChar char="•"/>
            </a:pPr>
            <a:endParaRPr lang="en-US" b="1" dirty="0">
              <a:solidFill>
                <a:srgbClr val="A60F2D"/>
              </a:solidFill>
              <a:latin typeface="Calibri" panose="020F0502020204030204" pitchFamily="34" charset="0"/>
              <a:ea typeface="Calibri" panose="020F0502020204030204" pitchFamily="34" charset="0"/>
              <a:cs typeface="Calibri" panose="020F0502020204030204" pitchFamily="34" charset="0"/>
            </a:endParaRPr>
          </a:p>
          <a:p>
            <a:pPr algn="l">
              <a:spcBef>
                <a:spcPts val="450"/>
              </a:spcBef>
              <a:spcAft>
                <a:spcPts val="450"/>
              </a:spcAft>
            </a:pPr>
            <a:endParaRPr lang="en-US" b="1" dirty="0">
              <a:solidFill>
                <a:srgbClr val="A60F2D"/>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978ABF79-F3EC-0246-9BED-3803B4F6241E}"/>
              </a:ext>
            </a:extLst>
          </p:cNvPr>
          <p:cNvSpPr/>
          <p:nvPr/>
        </p:nvSpPr>
        <p:spPr>
          <a:xfrm>
            <a:off x="-7219" y="6789420"/>
            <a:ext cx="9144000" cy="68580"/>
          </a:xfrm>
          <a:prstGeom prst="rect">
            <a:avLst/>
          </a:prstGeom>
          <a:solidFill>
            <a:srgbClr val="A60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noFill/>
              </a:rPr>
              <a:t>          </a:t>
            </a:r>
          </a:p>
        </p:txBody>
      </p:sp>
    </p:spTree>
    <p:extLst>
      <p:ext uri="{BB962C8B-B14F-4D97-AF65-F5344CB8AC3E}">
        <p14:creationId xmlns:p14="http://schemas.microsoft.com/office/powerpoint/2010/main" val="2311621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3" descr="A group of doctors and a patient&#10;&#10;Description automatically generated">
            <a:extLst>
              <a:ext uri="{FF2B5EF4-FFF2-40B4-BE49-F238E27FC236}">
                <a16:creationId xmlns:a16="http://schemas.microsoft.com/office/drawing/2014/main" id="{B5072A07-2C3C-4084-6055-EEC2D3AEAE1A}"/>
              </a:ext>
            </a:extLst>
          </p:cNvPr>
          <p:cNvPicPr>
            <a:picLocks noChangeAspect="1"/>
          </p:cNvPicPr>
          <p:nvPr/>
        </p:nvPicPr>
        <p:blipFill>
          <a:blip r:embed="rId3">
            <a:alphaModFix amt="20000"/>
            <a:extLst>
              <a:ext uri="{837473B0-CC2E-450A-ABE3-18F120FF3D39}">
                <a1611:picAttrSrcUrl xmlns:a1611="http://schemas.microsoft.com/office/drawing/2016/11/main" r:id="rId4"/>
              </a:ext>
            </a:extLst>
          </a:blip>
          <a:stretch>
            <a:fillRect/>
          </a:stretch>
        </p:blipFill>
        <p:spPr>
          <a:xfrm>
            <a:off x="0" y="774384"/>
            <a:ext cx="9141177" cy="5157786"/>
          </a:xfrm>
          <a:prstGeom prst="rect">
            <a:avLst/>
          </a:prstGeom>
        </p:spPr>
      </p:pic>
      <p:grpSp>
        <p:nvGrpSpPr>
          <p:cNvPr id="6" name="Group 5">
            <a:extLst>
              <a:ext uri="{FF2B5EF4-FFF2-40B4-BE49-F238E27FC236}">
                <a16:creationId xmlns:a16="http://schemas.microsoft.com/office/drawing/2014/main" id="{83A261C5-E0AD-80D5-836D-F0CCD0F16C89}"/>
              </a:ext>
            </a:extLst>
          </p:cNvPr>
          <p:cNvGrpSpPr/>
          <p:nvPr/>
        </p:nvGrpSpPr>
        <p:grpSpPr>
          <a:xfrm>
            <a:off x="6792286" y="3156802"/>
            <a:ext cx="2494397" cy="2543975"/>
            <a:chOff x="1435461" y="1282655"/>
            <a:chExt cx="14436732" cy="5681624"/>
          </a:xfrm>
        </p:grpSpPr>
        <p:sp>
          <p:nvSpPr>
            <p:cNvPr id="10" name="Subtitle 2">
              <a:extLst>
                <a:ext uri="{FF2B5EF4-FFF2-40B4-BE49-F238E27FC236}">
                  <a16:creationId xmlns:a16="http://schemas.microsoft.com/office/drawing/2014/main" id="{E859B7F5-2485-C2CD-A133-2D708FEDA8E4}"/>
                </a:ext>
              </a:extLst>
            </p:cNvPr>
            <p:cNvSpPr txBox="1">
              <a:spLocks/>
            </p:cNvSpPr>
            <p:nvPr/>
          </p:nvSpPr>
          <p:spPr>
            <a:xfrm>
              <a:off x="1435461" y="1676400"/>
              <a:ext cx="10451739" cy="3829164"/>
            </a:xfrm>
            <a:prstGeom prst="rect">
              <a:avLst/>
            </a:prstGeom>
          </p:spPr>
          <p:txBody>
            <a:bodyPr vert="horz" lIns="68580" tIns="34290" rIns="68580" bIns="3429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spcBef>
                  <a:spcPts val="450"/>
                </a:spcBef>
                <a:spcAft>
                  <a:spcPts val="450"/>
                </a:spcAft>
                <a:buFont typeface="Arial" panose="020B0604020202020204" pitchFamily="34" charset="0"/>
                <a:buChar char="•"/>
              </a:pPr>
              <a:endParaRPr lang="en-US" sz="2100">
                <a:latin typeface="Calibri" panose="020F0502020204030204" pitchFamily="34" charset="0"/>
                <a:ea typeface="Calibri" panose="020F0502020204030204" pitchFamily="34" charset="0"/>
                <a:cs typeface="Arial" panose="020B0604020202020204" pitchFamily="34" charset="0"/>
              </a:endParaRPr>
            </a:p>
            <a:p>
              <a:pPr marL="257175" indent="-257175" algn="l">
                <a:lnSpc>
                  <a:spcPct val="100000"/>
                </a:lnSpc>
                <a:spcBef>
                  <a:spcPts val="450"/>
                </a:spcBef>
                <a:buFont typeface="Arial" panose="020B0604020202020204" pitchFamily="34" charset="0"/>
                <a:buChar char="•"/>
              </a:pPr>
              <a:endParaRPr lang="en-US" b="1">
                <a:solidFill>
                  <a:srgbClr val="9E0605"/>
                </a:solidFill>
                <a:latin typeface="Corbel" panose="020B0503020204020204" pitchFamily="34" charset="0"/>
              </a:endParaRPr>
            </a:p>
            <a:p>
              <a:pPr algn="l">
                <a:lnSpc>
                  <a:spcPct val="100000"/>
                </a:lnSpc>
                <a:spcBef>
                  <a:spcPts val="450"/>
                </a:spcBef>
              </a:pPr>
              <a:endParaRPr lang="en-US">
                <a:solidFill>
                  <a:schemeClr val="tx1">
                    <a:lumMod val="65000"/>
                    <a:lumOff val="35000"/>
                  </a:schemeClr>
                </a:solidFill>
                <a:latin typeface="Corbel" panose="020B0503020204020204" pitchFamily="34" charset="0"/>
              </a:endParaRPr>
            </a:p>
          </p:txBody>
        </p:sp>
        <p:graphicFrame>
          <p:nvGraphicFramePr>
            <p:cNvPr id="11" name="Diagram 10">
              <a:extLst>
                <a:ext uri="{FF2B5EF4-FFF2-40B4-BE49-F238E27FC236}">
                  <a16:creationId xmlns:a16="http://schemas.microsoft.com/office/drawing/2014/main" id="{98872A37-9EC8-1CE0-E8C6-EABD9FC41E38}"/>
                </a:ext>
              </a:extLst>
            </p:cNvPr>
            <p:cNvGraphicFramePr/>
            <p:nvPr/>
          </p:nvGraphicFramePr>
          <p:xfrm>
            <a:off x="1588322" y="2037509"/>
            <a:ext cx="9144994" cy="37423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a:extLst>
                <a:ext uri="{FF2B5EF4-FFF2-40B4-BE49-F238E27FC236}">
                  <a16:creationId xmlns:a16="http://schemas.microsoft.com/office/drawing/2014/main" id="{4341034F-BB7A-9822-5A66-F712ED7228FC}"/>
                </a:ext>
              </a:extLst>
            </p:cNvPr>
            <p:cNvSpPr txBox="1"/>
            <p:nvPr/>
          </p:nvSpPr>
          <p:spPr>
            <a:xfrm>
              <a:off x="1588325" y="1282655"/>
              <a:ext cx="9151466" cy="1082619"/>
            </a:xfrm>
            <a:prstGeom prst="rect">
              <a:avLst/>
            </a:prstGeom>
            <a:noFill/>
          </p:spPr>
          <p:txBody>
            <a:bodyPr wrap="none" lIns="68580" tIns="34290" rIns="68580" bIns="34290" rtlCol="0" anchor="t">
              <a:spAutoFit/>
            </a:bodyPr>
            <a:lstStyle/>
            <a:p>
              <a:r>
                <a:rPr lang="en-US" sz="2700" b="1" i="1" dirty="0"/>
                <a:t>Learning</a:t>
              </a:r>
              <a:endParaRPr lang="en-US" sz="2700" b="1" i="1" dirty="0">
                <a:cs typeface="Calibri"/>
              </a:endParaRPr>
            </a:p>
          </p:txBody>
        </p:sp>
        <p:sp>
          <p:nvSpPr>
            <p:cNvPr id="13" name="TextBox 12">
              <a:extLst>
                <a:ext uri="{FF2B5EF4-FFF2-40B4-BE49-F238E27FC236}">
                  <a16:creationId xmlns:a16="http://schemas.microsoft.com/office/drawing/2014/main" id="{9B679628-B9FC-A46A-A06A-B10627D01BB0}"/>
                </a:ext>
              </a:extLst>
            </p:cNvPr>
            <p:cNvSpPr txBox="1"/>
            <p:nvPr/>
          </p:nvSpPr>
          <p:spPr>
            <a:xfrm>
              <a:off x="4410592" y="5881660"/>
              <a:ext cx="11461601" cy="1082619"/>
            </a:xfrm>
            <a:prstGeom prst="rect">
              <a:avLst/>
            </a:prstGeom>
            <a:noFill/>
          </p:spPr>
          <p:txBody>
            <a:bodyPr wrap="none" lIns="68580" tIns="34290" rIns="68580" bIns="34290" rtlCol="0" anchor="t">
              <a:spAutoFit/>
            </a:bodyPr>
            <a:lstStyle/>
            <a:p>
              <a:r>
                <a:rPr lang="en-US" sz="2700" b="1" i="1" dirty="0"/>
                <a:t>each other</a:t>
              </a:r>
            </a:p>
          </p:txBody>
        </p:sp>
      </p:grpSp>
      <p:sp>
        <p:nvSpPr>
          <p:cNvPr id="7" name="Rectangle 6">
            <a:extLst>
              <a:ext uri="{FF2B5EF4-FFF2-40B4-BE49-F238E27FC236}">
                <a16:creationId xmlns:a16="http://schemas.microsoft.com/office/drawing/2014/main" id="{978ABF79-F3EC-0246-9BED-3803B4F6241E}"/>
              </a:ext>
            </a:extLst>
          </p:cNvPr>
          <p:cNvSpPr/>
          <p:nvPr/>
        </p:nvSpPr>
        <p:spPr>
          <a:xfrm>
            <a:off x="0" y="6808015"/>
            <a:ext cx="9144000" cy="68580"/>
          </a:xfrm>
          <a:prstGeom prst="rect">
            <a:avLst/>
          </a:prstGeom>
          <a:solidFill>
            <a:srgbClr val="A60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noFill/>
              </a:rPr>
              <a:t>          </a:t>
            </a:r>
          </a:p>
        </p:txBody>
      </p:sp>
      <p:sp>
        <p:nvSpPr>
          <p:cNvPr id="9" name="Subtitle 2">
            <a:extLst>
              <a:ext uri="{FF2B5EF4-FFF2-40B4-BE49-F238E27FC236}">
                <a16:creationId xmlns:a16="http://schemas.microsoft.com/office/drawing/2014/main" id="{82D20C01-DDF7-8E1A-FF29-853D67644898}"/>
              </a:ext>
            </a:extLst>
          </p:cNvPr>
          <p:cNvSpPr txBox="1">
            <a:spLocks/>
          </p:cNvSpPr>
          <p:nvPr/>
        </p:nvSpPr>
        <p:spPr>
          <a:xfrm>
            <a:off x="1083652" y="2170994"/>
            <a:ext cx="427040" cy="900246"/>
          </a:xfrm>
          <a:prstGeom prst="rect">
            <a:avLst/>
          </a:prstGeom>
          <a:noFill/>
        </p:spPr>
        <p:txBody>
          <a:bodyPr wrap="none" lIns="68580" tIns="34290" rIns="68580" bIns="34290" rtlCol="0" anchor="t">
            <a:spAutoFit/>
          </a:bodyPr>
          <a:lstStyle>
            <a:defPPr>
              <a:defRPr lang="en-US"/>
            </a:defPPr>
            <a:lvl1pPr marL="285750" indent="-285750">
              <a:buFont typeface="Arial" panose="020B0604020202020204" pitchFamily="34" charset="0"/>
              <a:buChar char="•"/>
              <a:defRPr sz="2400"/>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buNone/>
            </a:pPr>
            <a:endParaRPr lang="en-US" sz="1800">
              <a:cs typeface="Calibri" panose="020F0502020204030204"/>
            </a:endParaRPr>
          </a:p>
          <a:p>
            <a:endParaRPr lang="en-US" sz="1800"/>
          </a:p>
          <a:p>
            <a:endParaRPr lang="en-US" sz="1800"/>
          </a:p>
        </p:txBody>
      </p:sp>
      <p:sp>
        <p:nvSpPr>
          <p:cNvPr id="5" name="Title 1">
            <a:extLst>
              <a:ext uri="{FF2B5EF4-FFF2-40B4-BE49-F238E27FC236}">
                <a16:creationId xmlns:a16="http://schemas.microsoft.com/office/drawing/2014/main" id="{6E5FCD0F-E5F6-C0A0-21C7-8824774E4555}"/>
              </a:ext>
            </a:extLst>
          </p:cNvPr>
          <p:cNvSpPr>
            <a:spLocks noGrp="1"/>
          </p:cNvSpPr>
          <p:nvPr>
            <p:ph type="title"/>
          </p:nvPr>
        </p:nvSpPr>
        <p:spPr>
          <a:xfrm>
            <a:off x="628650" y="1131095"/>
            <a:ext cx="7886700" cy="777717"/>
          </a:xfrm>
        </p:spPr>
        <p:txBody>
          <a:bodyPr vert="horz" lIns="0" tIns="45720" rIns="0" bIns="45720" rtlCol="0" anchor="ctr">
            <a:noAutofit/>
          </a:bodyPr>
          <a:lstStyle/>
          <a:p>
            <a:pPr algn="l">
              <a:lnSpc>
                <a:spcPct val="100000"/>
              </a:lnSpc>
            </a:pPr>
            <a:r>
              <a:rPr lang="en-US" sz="3750" b="1" spc="-113" dirty="0">
                <a:solidFill>
                  <a:srgbClr val="A60F2D"/>
                </a:solidFill>
                <a:latin typeface="Corbel" panose="020B0503020204020204" pitchFamily="34" charset="0"/>
                <a:cs typeface="Calibri" panose="020F0502020204030204" pitchFamily="34" charset="0"/>
              </a:rPr>
              <a:t>Student initiative</a:t>
            </a:r>
          </a:p>
        </p:txBody>
      </p:sp>
      <p:sp>
        <p:nvSpPr>
          <p:cNvPr id="4" name="TextBox 3">
            <a:extLst>
              <a:ext uri="{FF2B5EF4-FFF2-40B4-BE49-F238E27FC236}">
                <a16:creationId xmlns:a16="http://schemas.microsoft.com/office/drawing/2014/main" id="{42C92055-A6B7-F948-63B9-65DFF4793BDB}"/>
              </a:ext>
            </a:extLst>
          </p:cNvPr>
          <p:cNvSpPr txBox="1"/>
          <p:nvPr/>
        </p:nvSpPr>
        <p:spPr>
          <a:xfrm>
            <a:off x="79022" y="2379553"/>
            <a:ext cx="5291364" cy="1869743"/>
          </a:xfrm>
          <a:prstGeom prst="rect">
            <a:avLst/>
          </a:prstGeom>
          <a:noFill/>
        </p:spPr>
        <p:txBody>
          <a:bodyPr wrap="square" rtlCol="0">
            <a:spAutoFit/>
          </a:bodyPr>
          <a:lstStyle>
            <a:defPPr>
              <a:defRPr lang="en-US"/>
            </a:defPPr>
            <a:lvl1pPr marL="285750" indent="-285750">
              <a:buFont typeface="Arial" panose="020B0604020202020204" pitchFamily="34" charset="0"/>
              <a:buChar char="•"/>
              <a:defRPr sz="2400"/>
            </a:lvl1pPr>
          </a:lstStyle>
          <a:p>
            <a:r>
              <a:rPr lang="en-US" sz="1800" dirty="0">
                <a:solidFill>
                  <a:srgbClr val="000000"/>
                </a:solidFill>
                <a:ea typeface="Calibri" panose="020F0502020204030204" pitchFamily="34" charset="0"/>
              </a:rPr>
              <a:t>Train students to care for people at risk for substance misuse through a two-part series of interprofessional education (IPE) sessions. </a:t>
            </a:r>
          </a:p>
          <a:p>
            <a:r>
              <a:rPr lang="en-US" sz="1800" dirty="0">
                <a:solidFill>
                  <a:srgbClr val="000000"/>
                </a:solidFill>
                <a:ea typeface="Calibri" panose="020F0502020204030204" pitchFamily="34" charset="0"/>
              </a:rPr>
              <a:t>Began in-person and transitioned to virtual</a:t>
            </a:r>
          </a:p>
          <a:p>
            <a:pPr marL="557213" lvl="1" indent="-214313">
              <a:buFont typeface="Arial" panose="020B0604020202020204" pitchFamily="34" charset="0"/>
              <a:buChar char="•"/>
            </a:pPr>
            <a:endParaRPr lang="en-US" sz="1350" dirty="0">
              <a:solidFill>
                <a:srgbClr val="000000"/>
              </a:solidFill>
              <a:ea typeface="Calibri" panose="020F0502020204030204" pitchFamily="34" charset="0"/>
            </a:endParaRPr>
          </a:p>
          <a:p>
            <a:pPr marL="0" indent="0">
              <a:buNone/>
            </a:pPr>
            <a:endParaRPr lang="en-US" sz="3000" dirty="0"/>
          </a:p>
        </p:txBody>
      </p:sp>
      <p:sp>
        <p:nvSpPr>
          <p:cNvPr id="15" name="TextBox 14">
            <a:extLst>
              <a:ext uri="{FF2B5EF4-FFF2-40B4-BE49-F238E27FC236}">
                <a16:creationId xmlns:a16="http://schemas.microsoft.com/office/drawing/2014/main" id="{5E301574-440E-7D1E-982D-D04BE4AE19E7}"/>
              </a:ext>
            </a:extLst>
          </p:cNvPr>
          <p:cNvSpPr txBox="1"/>
          <p:nvPr/>
        </p:nvSpPr>
        <p:spPr>
          <a:xfrm>
            <a:off x="125816" y="3547230"/>
            <a:ext cx="5783388" cy="2377574"/>
          </a:xfrm>
          <a:prstGeom prst="rect">
            <a:avLst/>
          </a:prstGeom>
          <a:noFill/>
        </p:spPr>
        <p:txBody>
          <a:bodyPr wrap="square">
            <a:spAutoFit/>
          </a:bodyPr>
          <a:lstStyle/>
          <a:p>
            <a:r>
              <a:rPr lang="en-US" sz="1350" b="1" dirty="0">
                <a:solidFill>
                  <a:srgbClr val="A60F2D"/>
                </a:solidFill>
                <a:ea typeface="Calibri" panose="020F0502020204030204" pitchFamily="34" charset="0"/>
              </a:rPr>
              <a:t>Visit 1:  </a:t>
            </a:r>
          </a:p>
          <a:p>
            <a:pPr marL="557213" lvl="1" indent="-214313">
              <a:buFont typeface="Arial" panose="020B0604020202020204" pitchFamily="34" charset="0"/>
              <a:buChar char="•"/>
            </a:pPr>
            <a:r>
              <a:rPr lang="en-US" sz="1350" dirty="0">
                <a:solidFill>
                  <a:srgbClr val="000000"/>
                </a:solidFill>
                <a:ea typeface="Calibri" panose="020F0502020204030204" pitchFamily="34" charset="0"/>
              </a:rPr>
              <a:t>Patient with persistent pain resulting from a car accident who was prescribed hydrocodone.</a:t>
            </a:r>
          </a:p>
          <a:p>
            <a:pPr marL="557213" lvl="1" indent="-214313">
              <a:buFont typeface="Arial" panose="020B0604020202020204" pitchFamily="34" charset="0"/>
              <a:buChar char="•"/>
            </a:pPr>
            <a:r>
              <a:rPr lang="en-US" sz="1350" dirty="0">
                <a:solidFill>
                  <a:srgbClr val="000000"/>
                </a:solidFill>
                <a:ea typeface="Calibri" panose="020F0502020204030204" pitchFamily="34" charset="0"/>
              </a:rPr>
              <a:t>Potential depression and multiple safety concerns (large amount of opioids, no naloxone) </a:t>
            </a:r>
          </a:p>
          <a:p>
            <a:pPr marL="428625"/>
            <a:endParaRPr lang="en-US" sz="1350" dirty="0">
              <a:solidFill>
                <a:srgbClr val="000000"/>
              </a:solidFill>
              <a:ea typeface="Calibri" panose="020F0502020204030204" pitchFamily="34" charset="0"/>
            </a:endParaRPr>
          </a:p>
          <a:p>
            <a:r>
              <a:rPr lang="en-US" sz="1350" b="1" dirty="0">
                <a:solidFill>
                  <a:srgbClr val="A60F2D"/>
                </a:solidFill>
                <a:ea typeface="Calibri" panose="020F0502020204030204" pitchFamily="34" charset="0"/>
              </a:rPr>
              <a:t>Visit 2:  </a:t>
            </a:r>
          </a:p>
          <a:p>
            <a:pPr marL="557213" lvl="1" indent="-214313">
              <a:buFont typeface="Arial" panose="020B0604020202020204" pitchFamily="34" charset="0"/>
              <a:buChar char="•"/>
            </a:pPr>
            <a:r>
              <a:rPr lang="en-US" sz="1350" dirty="0">
                <a:solidFill>
                  <a:srgbClr val="000000"/>
                </a:solidFill>
                <a:ea typeface="Calibri" panose="020F0502020204030204" pitchFamily="34" charset="0"/>
              </a:rPr>
              <a:t>Follow-up visit with patient </a:t>
            </a:r>
            <a:r>
              <a:rPr lang="en-US" sz="1350" dirty="0"/>
              <a:t>3 weeks following Visit 1.  </a:t>
            </a:r>
          </a:p>
          <a:p>
            <a:pPr marL="557213" lvl="1" indent="-214313">
              <a:buFont typeface="Arial" panose="020B0604020202020204" pitchFamily="34" charset="0"/>
              <a:buChar char="•"/>
            </a:pPr>
            <a:r>
              <a:rPr lang="en-US" sz="1350" dirty="0"/>
              <a:t>Patient requests early refill of hydrocodone, experiencing withdrawal symptoms, increased alcohol use, increased symptoms of depression</a:t>
            </a:r>
          </a:p>
        </p:txBody>
      </p:sp>
      <p:sp>
        <p:nvSpPr>
          <p:cNvPr id="34" name="TextBox 33">
            <a:extLst>
              <a:ext uri="{FF2B5EF4-FFF2-40B4-BE49-F238E27FC236}">
                <a16:creationId xmlns:a16="http://schemas.microsoft.com/office/drawing/2014/main" id="{07A8516E-4B68-C76A-B919-9E85191AB462}"/>
              </a:ext>
            </a:extLst>
          </p:cNvPr>
          <p:cNvSpPr txBox="1"/>
          <p:nvPr/>
        </p:nvSpPr>
        <p:spPr>
          <a:xfrm>
            <a:off x="6627403" y="5802078"/>
            <a:ext cx="2515185" cy="216399"/>
          </a:xfrm>
          <a:prstGeom prst="rect">
            <a:avLst/>
          </a:prstGeom>
        </p:spPr>
        <p:txBody>
          <a:bodyPr lIns="68580" tIns="34290" rIns="68580" bIns="34290" anchor="t">
            <a:normAutofit fontScale="47500" lnSpcReduction="20000"/>
          </a:bodyPr>
          <a:lstStyle/>
          <a:p>
            <a:r>
              <a:rPr lang="en-US" sz="1350" dirty="0">
                <a:hlinkClick r:id="rId4">
                  <a:extLst>
                    <a:ext uri="{A12FA001-AC4F-418D-AE19-62706E023703}">
                      <ahyp:hlinkClr xmlns:ahyp="http://schemas.microsoft.com/office/drawing/2018/hyperlinkcolor" val="tx"/>
                    </a:ext>
                  </a:extLst>
                </a:hlinkClick>
              </a:rPr>
              <a:t>This Photo</a:t>
            </a:r>
            <a:r>
              <a:rPr lang="en-US" sz="1350" dirty="0"/>
              <a:t> by Unknown author is licensed under </a:t>
            </a:r>
            <a:r>
              <a:rPr lang="en-US" sz="1350" dirty="0">
                <a:hlinkClick r:id="rId10">
                  <a:extLst>
                    <a:ext uri="{A12FA001-AC4F-418D-AE19-62706E023703}">
                      <ahyp:hlinkClr xmlns:ahyp="http://schemas.microsoft.com/office/drawing/2018/hyperlinkcolor" val="tx"/>
                    </a:ext>
                  </a:extLst>
                </a:hlinkClick>
              </a:rPr>
              <a:t>CC BY-SA</a:t>
            </a:r>
            <a:r>
              <a:rPr lang="en-US" sz="1350" dirty="0"/>
              <a:t>.</a:t>
            </a:r>
            <a:endParaRPr lang="en-US" sz="1350" dirty="0">
              <a:cs typeface="Calibri"/>
            </a:endParaRPr>
          </a:p>
        </p:txBody>
      </p:sp>
    </p:spTree>
    <p:extLst>
      <p:ext uri="{BB962C8B-B14F-4D97-AF65-F5344CB8AC3E}">
        <p14:creationId xmlns:p14="http://schemas.microsoft.com/office/powerpoint/2010/main" val="78019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828800"/>
            <a:ext cx="8058150" cy="1325563"/>
          </a:xfrm>
        </p:spPr>
        <p:txBody>
          <a:bodyPr>
            <a:normAutofit/>
          </a:bodyPr>
          <a:lstStyle/>
          <a:p>
            <a:pPr algn="ctr"/>
            <a:r>
              <a:rPr lang="en-US" b="1" dirty="0">
                <a:latin typeface="Arial" panose="020B0604020202020204" pitchFamily="34" charset="0"/>
                <a:cs typeface="Arial" panose="020B0604020202020204" pitchFamily="34" charset="0"/>
              </a:rPr>
              <a:t>Perinatal Opioid Use Disorder and Neonatal Abstinence Syndrome</a:t>
            </a:r>
          </a:p>
        </p:txBody>
      </p:sp>
      <p:sp>
        <p:nvSpPr>
          <p:cNvPr id="5" name="Text Placeholder 4"/>
          <p:cNvSpPr>
            <a:spLocks noGrp="1"/>
          </p:cNvSpPr>
          <p:nvPr>
            <p:ph type="body" sz="quarter" idx="10"/>
          </p:nvPr>
        </p:nvSpPr>
        <p:spPr>
          <a:xfrm>
            <a:off x="628650" y="3276600"/>
            <a:ext cx="8058150" cy="2743200"/>
          </a:xfrm>
        </p:spPr>
        <p:txBody>
          <a:bodyPr>
            <a:normAutofit/>
          </a:bodyPr>
          <a:lstStyle/>
          <a:p>
            <a:pPr algn="ctr">
              <a:lnSpc>
                <a:spcPct val="100000"/>
              </a:lnSpc>
              <a:spcBef>
                <a:spcPts val="0"/>
              </a:spcBef>
            </a:pPr>
            <a:r>
              <a:rPr lang="en-US" sz="2400" dirty="0">
                <a:solidFill>
                  <a:schemeClr val="bg1"/>
                </a:solidFill>
                <a:latin typeface="Arial" panose="020B0604020202020204" pitchFamily="34" charset="0"/>
                <a:cs typeface="Arial" panose="020B0604020202020204" pitchFamily="34" charset="0"/>
              </a:rPr>
              <a:t>Celestina Barbosa-Leiker, PhD</a:t>
            </a:r>
          </a:p>
          <a:p>
            <a:pPr algn="ctr">
              <a:lnSpc>
                <a:spcPct val="100000"/>
              </a:lnSpc>
              <a:spcBef>
                <a:spcPts val="0"/>
              </a:spcBef>
            </a:pPr>
            <a:r>
              <a:rPr lang="en-US" sz="2400" dirty="0">
                <a:solidFill>
                  <a:schemeClr val="bg1"/>
                </a:solidFill>
                <a:latin typeface="Arial" panose="020B0604020202020204" pitchFamily="34" charset="0"/>
                <a:cs typeface="Arial" panose="020B0604020202020204" pitchFamily="34" charset="0"/>
              </a:rPr>
              <a:t>Executive Vice Chancellor</a:t>
            </a:r>
          </a:p>
          <a:p>
            <a:pPr algn="ctr">
              <a:lnSpc>
                <a:spcPct val="100000"/>
              </a:lnSpc>
              <a:spcBef>
                <a:spcPts val="0"/>
              </a:spcBef>
            </a:pPr>
            <a:r>
              <a:rPr lang="en-US" sz="2400" dirty="0">
                <a:solidFill>
                  <a:schemeClr val="bg1"/>
                </a:solidFill>
                <a:latin typeface="Arial" panose="020B0604020202020204" pitchFamily="34" charset="0"/>
                <a:cs typeface="Arial" panose="020B0604020202020204" pitchFamily="34" charset="0"/>
              </a:rPr>
              <a:t>Washington State University Health Sciences Spokane</a:t>
            </a:r>
            <a:endParaRPr lang="en-US" sz="2400" dirty="0">
              <a:latin typeface="Arial" panose="020B0604020202020204" pitchFamily="34" charset="0"/>
              <a:cs typeface="Arial" panose="020B0604020202020204" pitchFamily="34" charset="0"/>
            </a:endParaRPr>
          </a:p>
          <a:p>
            <a:pPr algn="ctr">
              <a:lnSpc>
                <a:spcPct val="100000"/>
              </a:lnSpc>
              <a:spcBef>
                <a:spcPts val="0"/>
              </a:spcBef>
            </a:pPr>
            <a:endParaRPr lang="en-US" sz="2400" dirty="0">
              <a:latin typeface="Arial" panose="020B0604020202020204" pitchFamily="34" charset="0"/>
              <a:cs typeface="Arial" panose="020B0604020202020204" pitchFamily="34" charset="0"/>
            </a:endParaRPr>
          </a:p>
          <a:p>
            <a:pPr algn="ctr">
              <a:lnSpc>
                <a:spcPct val="100000"/>
              </a:lnSpc>
              <a:spcBef>
                <a:spcPts val="0"/>
              </a:spcBef>
            </a:pPr>
            <a:r>
              <a:rPr lang="en-US" sz="1600" dirty="0">
                <a:solidFill>
                  <a:schemeClr val="bg1"/>
                </a:solidFill>
                <a:latin typeface="Arial" panose="020B0604020202020204" pitchFamily="34" charset="0"/>
                <a:cs typeface="Arial" panose="020B0604020202020204" pitchFamily="34" charset="0"/>
              </a:rPr>
              <a:t>Funding provided by Washington State University (WSU) Health Equity Research Collaborative (HERC) (PI Barbosa-Leiker); WSU HERC (PI Burduli); HealthCare Authority (PI Barbosa-Leiker)</a:t>
            </a:r>
          </a:p>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503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EEF0D0AF-BA9D-BA4C-AB3F-F8D9E7955440}"/>
              </a:ext>
            </a:extLst>
          </p:cNvPr>
          <p:cNvSpPr txBox="1">
            <a:spLocks/>
          </p:cNvSpPr>
          <p:nvPr/>
        </p:nvSpPr>
        <p:spPr>
          <a:xfrm>
            <a:off x="366964" y="1976440"/>
            <a:ext cx="5484255" cy="2576544"/>
          </a:xfrm>
          <a:prstGeom prst="rect">
            <a:avLst/>
          </a:prstGeom>
        </p:spPr>
        <p:txBody>
          <a:bodyPr vert="horz" lIns="68580" tIns="34290" rIns="68580" bIns="3429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spcBef>
                <a:spcPts val="450"/>
              </a:spcBef>
              <a:spcAft>
                <a:spcPts val="450"/>
              </a:spcAft>
              <a:buFont typeface="Arial" panose="020B0604020202020204" pitchFamily="34" charset="0"/>
              <a:buChar char="•"/>
            </a:pPr>
            <a:r>
              <a:rPr lang="en-US" sz="2100" dirty="0">
                <a:latin typeface="Calibri" panose="020F0502020204030204" pitchFamily="34" charset="0"/>
                <a:cs typeface="Calibri" panose="020F0502020204030204" pitchFamily="34" charset="0"/>
              </a:rPr>
              <a:t>Interprofessional student teams from 7 institutions.</a:t>
            </a:r>
          </a:p>
          <a:p>
            <a:pPr marL="346472" indent="-346472" algn="l">
              <a:spcBef>
                <a:spcPts val="450"/>
              </a:spcBef>
              <a:spcAft>
                <a:spcPts val="450"/>
              </a:spcAft>
              <a:buFont typeface="Arial" panose="020B0604020202020204" pitchFamily="34" charset="0"/>
              <a:buChar char="•"/>
            </a:pPr>
            <a:r>
              <a:rPr lang="en-US" sz="2100" dirty="0">
                <a:latin typeface="Calibri" panose="020F0502020204030204" pitchFamily="34" charset="0"/>
                <a:cs typeface="Calibri" panose="020F0502020204030204" pitchFamily="34" charset="0"/>
              </a:rPr>
              <a:t>Total participants in virtual sessions:</a:t>
            </a:r>
          </a:p>
        </p:txBody>
      </p:sp>
      <p:sp>
        <p:nvSpPr>
          <p:cNvPr id="7" name="Rectangle 6">
            <a:extLst>
              <a:ext uri="{FF2B5EF4-FFF2-40B4-BE49-F238E27FC236}">
                <a16:creationId xmlns:a16="http://schemas.microsoft.com/office/drawing/2014/main" id="{978ABF79-F3EC-0246-9BED-3803B4F6241E}"/>
              </a:ext>
            </a:extLst>
          </p:cNvPr>
          <p:cNvSpPr/>
          <p:nvPr/>
        </p:nvSpPr>
        <p:spPr>
          <a:xfrm>
            <a:off x="0" y="6789420"/>
            <a:ext cx="9144000" cy="68580"/>
          </a:xfrm>
          <a:prstGeom prst="rect">
            <a:avLst/>
          </a:prstGeom>
          <a:solidFill>
            <a:srgbClr val="A60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noFill/>
              </a:rPr>
              <a:t>          </a:t>
            </a:r>
          </a:p>
        </p:txBody>
      </p:sp>
      <p:graphicFrame>
        <p:nvGraphicFramePr>
          <p:cNvPr id="9" name="Table 9">
            <a:extLst>
              <a:ext uri="{FF2B5EF4-FFF2-40B4-BE49-F238E27FC236}">
                <a16:creationId xmlns:a16="http://schemas.microsoft.com/office/drawing/2014/main" id="{BC33C361-65E4-0C27-001D-DACEB9A82EA4}"/>
              </a:ext>
            </a:extLst>
          </p:cNvPr>
          <p:cNvGraphicFramePr>
            <a:graphicFrameLocks noGrp="1"/>
          </p:cNvGraphicFramePr>
          <p:nvPr/>
        </p:nvGraphicFramePr>
        <p:xfrm>
          <a:off x="300790" y="3069194"/>
          <a:ext cx="5125241" cy="2766060"/>
        </p:xfrm>
        <a:graphic>
          <a:graphicData uri="http://schemas.openxmlformats.org/drawingml/2006/table">
            <a:tbl>
              <a:tblPr firstRow="1" bandRow="1">
                <a:tableStyleId>{F5AB1C69-6EDB-4FF4-983F-18BD219EF322}</a:tableStyleId>
              </a:tblPr>
              <a:tblGrid>
                <a:gridCol w="569837">
                  <a:extLst>
                    <a:ext uri="{9D8B030D-6E8A-4147-A177-3AD203B41FA5}">
                      <a16:colId xmlns:a16="http://schemas.microsoft.com/office/drawing/2014/main" val="388862428"/>
                    </a:ext>
                  </a:extLst>
                </a:gridCol>
                <a:gridCol w="1421854">
                  <a:extLst>
                    <a:ext uri="{9D8B030D-6E8A-4147-A177-3AD203B41FA5}">
                      <a16:colId xmlns:a16="http://schemas.microsoft.com/office/drawing/2014/main" val="441778980"/>
                    </a:ext>
                  </a:extLst>
                </a:gridCol>
                <a:gridCol w="1613799">
                  <a:extLst>
                    <a:ext uri="{9D8B030D-6E8A-4147-A177-3AD203B41FA5}">
                      <a16:colId xmlns:a16="http://schemas.microsoft.com/office/drawing/2014/main" val="2920569210"/>
                    </a:ext>
                  </a:extLst>
                </a:gridCol>
                <a:gridCol w="1519751">
                  <a:extLst>
                    <a:ext uri="{9D8B030D-6E8A-4147-A177-3AD203B41FA5}">
                      <a16:colId xmlns:a16="http://schemas.microsoft.com/office/drawing/2014/main" val="544239209"/>
                    </a:ext>
                  </a:extLst>
                </a:gridCol>
              </a:tblGrid>
              <a:tr h="297180">
                <a:tc>
                  <a:txBody>
                    <a:bodyPr/>
                    <a:lstStyle/>
                    <a:p>
                      <a:r>
                        <a:rPr lang="en-US" sz="1500" dirty="0"/>
                        <a:t>Year</a:t>
                      </a:r>
                    </a:p>
                  </a:txBody>
                  <a:tcPr marL="68580" marR="68580" marT="34290" marB="34290">
                    <a:solidFill>
                      <a:srgbClr val="4D4D4D"/>
                    </a:solidFill>
                  </a:tcPr>
                </a:tc>
                <a:tc>
                  <a:txBody>
                    <a:bodyPr/>
                    <a:lstStyle/>
                    <a:p>
                      <a:r>
                        <a:rPr lang="en-US" sz="1500" dirty="0"/>
                        <a:t>Visit 1</a:t>
                      </a:r>
                    </a:p>
                  </a:txBody>
                  <a:tcPr marL="68580" marR="68580" marT="34290" marB="34290">
                    <a:solidFill>
                      <a:srgbClr val="4D4D4D"/>
                    </a:solidFill>
                  </a:tcPr>
                </a:tc>
                <a:tc>
                  <a:txBody>
                    <a:bodyPr/>
                    <a:lstStyle/>
                    <a:p>
                      <a:r>
                        <a:rPr lang="en-US" sz="1500" dirty="0"/>
                        <a:t>Visit 2</a:t>
                      </a:r>
                    </a:p>
                  </a:txBody>
                  <a:tcPr marL="68580" marR="68580" marT="34290" marB="34290">
                    <a:solidFill>
                      <a:srgbClr val="4D4D4D"/>
                    </a:solidFill>
                  </a:tcPr>
                </a:tc>
                <a:tc>
                  <a:txBody>
                    <a:bodyPr/>
                    <a:lstStyle/>
                    <a:p>
                      <a:r>
                        <a:rPr lang="en-US" sz="1500" dirty="0"/>
                        <a:t>Notes</a:t>
                      </a:r>
                    </a:p>
                  </a:txBody>
                  <a:tcPr marL="68580" marR="68580" marT="34290" marB="34290">
                    <a:solidFill>
                      <a:srgbClr val="4D4D4D"/>
                    </a:solidFill>
                  </a:tcPr>
                </a:tc>
                <a:extLst>
                  <a:ext uri="{0D108BD9-81ED-4DB2-BD59-A6C34878D82A}">
                    <a16:rowId xmlns:a16="http://schemas.microsoft.com/office/drawing/2014/main" val="1421550022"/>
                  </a:ext>
                </a:extLst>
              </a:tr>
              <a:tr h="297180">
                <a:tc>
                  <a:txBody>
                    <a:bodyPr/>
                    <a:lstStyle/>
                    <a:p>
                      <a:r>
                        <a:rPr lang="en-US" sz="1500" dirty="0"/>
                        <a:t>2019</a:t>
                      </a:r>
                    </a:p>
                  </a:txBody>
                  <a:tcPr marL="68580" marR="68580" marT="34290" marB="34290"/>
                </a:tc>
                <a:tc>
                  <a:txBody>
                    <a:bodyPr/>
                    <a:lstStyle/>
                    <a:p>
                      <a:r>
                        <a:rPr lang="en-US" sz="1500" dirty="0"/>
                        <a:t>312 students</a:t>
                      </a:r>
                    </a:p>
                  </a:txBody>
                  <a:tcPr marL="68580" marR="68580" marT="34290" marB="34290"/>
                </a:tc>
                <a:tc>
                  <a:txBody>
                    <a:bodyPr/>
                    <a:lstStyle/>
                    <a:p>
                      <a:r>
                        <a:rPr lang="en-US" sz="1500" dirty="0"/>
                        <a:t>Not offered </a:t>
                      </a:r>
                    </a:p>
                  </a:txBody>
                  <a:tcPr marL="68580" marR="68580" marT="34290" marB="34290"/>
                </a:tc>
                <a:tc>
                  <a:txBody>
                    <a:bodyPr/>
                    <a:lstStyle/>
                    <a:p>
                      <a:r>
                        <a:rPr lang="en-US" sz="1500" dirty="0"/>
                        <a:t>Pilot funding</a:t>
                      </a:r>
                    </a:p>
                  </a:txBody>
                  <a:tcPr marL="68580" marR="68580" marT="34290" marB="34290"/>
                </a:tc>
                <a:extLst>
                  <a:ext uri="{0D108BD9-81ED-4DB2-BD59-A6C34878D82A}">
                    <a16:rowId xmlns:a16="http://schemas.microsoft.com/office/drawing/2014/main" val="3041498870"/>
                  </a:ext>
                </a:extLst>
              </a:tr>
              <a:tr h="297180">
                <a:tc>
                  <a:txBody>
                    <a:bodyPr/>
                    <a:lstStyle/>
                    <a:p>
                      <a:r>
                        <a:rPr lang="en-US" sz="1500" dirty="0"/>
                        <a:t>2020</a:t>
                      </a:r>
                    </a:p>
                  </a:txBody>
                  <a:tcPr marL="68580" marR="68580" marT="34290" marB="34290"/>
                </a:tc>
                <a:tc>
                  <a:txBody>
                    <a:bodyPr/>
                    <a:lstStyle/>
                    <a:p>
                      <a:r>
                        <a:rPr lang="en-US" sz="1500" dirty="0"/>
                        <a:t>268 students</a:t>
                      </a:r>
                    </a:p>
                  </a:txBody>
                  <a:tcPr marL="68580" marR="68580" marT="34290" marB="34290"/>
                </a:tc>
                <a:tc>
                  <a:txBody>
                    <a:bodyPr/>
                    <a:lstStyle/>
                    <a:p>
                      <a:r>
                        <a:rPr lang="en-US" sz="1500" dirty="0"/>
                        <a:t>Not offered</a:t>
                      </a:r>
                    </a:p>
                  </a:txBody>
                  <a:tcPr marL="68580" marR="68580" marT="34290" marB="34290"/>
                </a:tc>
                <a:tc>
                  <a:txBody>
                    <a:bodyPr/>
                    <a:lstStyle/>
                    <a:p>
                      <a:r>
                        <a:rPr lang="en-US" sz="1500" dirty="0"/>
                        <a:t>Grant funded</a:t>
                      </a:r>
                    </a:p>
                  </a:txBody>
                  <a:tcPr marL="68580" marR="68580" marT="34290" marB="34290"/>
                </a:tc>
                <a:extLst>
                  <a:ext uri="{0D108BD9-81ED-4DB2-BD59-A6C34878D82A}">
                    <a16:rowId xmlns:a16="http://schemas.microsoft.com/office/drawing/2014/main" val="2050475373"/>
                  </a:ext>
                </a:extLst>
              </a:tr>
              <a:tr h="525780">
                <a:tc>
                  <a:txBody>
                    <a:bodyPr/>
                    <a:lstStyle/>
                    <a:p>
                      <a:r>
                        <a:rPr lang="en-US" sz="1500" dirty="0"/>
                        <a:t>2021</a:t>
                      </a:r>
                    </a:p>
                  </a:txBody>
                  <a:tcPr marL="68580" marR="68580" marT="34290" marB="34290"/>
                </a:tc>
                <a:tc>
                  <a:txBody>
                    <a:bodyPr/>
                    <a:lstStyle/>
                    <a:p>
                      <a:r>
                        <a:rPr lang="en-US" sz="1500" dirty="0"/>
                        <a:t>768 students</a:t>
                      </a:r>
                    </a:p>
                  </a:txBody>
                  <a:tcPr marL="68580" marR="68580" marT="34290" marB="34290"/>
                </a:tc>
                <a:tc>
                  <a:txBody>
                    <a:bodyPr/>
                    <a:lstStyle/>
                    <a:p>
                      <a:r>
                        <a:rPr lang="en-US" sz="1500" dirty="0"/>
                        <a:t>Pilot 102 students</a:t>
                      </a:r>
                    </a:p>
                  </a:txBody>
                  <a:tcPr marL="68580" marR="68580" marT="34290" marB="34290"/>
                </a:tc>
                <a:tc>
                  <a:txBody>
                    <a:bodyPr/>
                    <a:lstStyle/>
                    <a:p>
                      <a:r>
                        <a:rPr lang="en-US" sz="1500" dirty="0"/>
                        <a:t>Grant funded</a:t>
                      </a:r>
                    </a:p>
                  </a:txBody>
                  <a:tcPr marL="68580" marR="68580" marT="34290" marB="34290"/>
                </a:tc>
                <a:extLst>
                  <a:ext uri="{0D108BD9-81ED-4DB2-BD59-A6C34878D82A}">
                    <a16:rowId xmlns:a16="http://schemas.microsoft.com/office/drawing/2014/main" val="1977624820"/>
                  </a:ext>
                </a:extLst>
              </a:tr>
              <a:tr h="297180">
                <a:tc>
                  <a:txBody>
                    <a:bodyPr/>
                    <a:lstStyle/>
                    <a:p>
                      <a:r>
                        <a:rPr lang="en-US" sz="1500" dirty="0"/>
                        <a:t>2022</a:t>
                      </a:r>
                    </a:p>
                  </a:txBody>
                  <a:tcPr marL="68580" marR="68580" marT="34290" marB="34290"/>
                </a:tc>
                <a:tc>
                  <a:txBody>
                    <a:bodyPr/>
                    <a:lstStyle/>
                    <a:p>
                      <a:r>
                        <a:rPr lang="en-US" sz="1500" dirty="0"/>
                        <a:t>516 students</a:t>
                      </a:r>
                    </a:p>
                  </a:txBody>
                  <a:tcPr marL="68580" marR="68580" marT="34290" marB="34290"/>
                </a:tc>
                <a:tc>
                  <a:txBody>
                    <a:bodyPr/>
                    <a:lstStyle/>
                    <a:p>
                      <a:r>
                        <a:rPr lang="en-US" sz="1500" dirty="0"/>
                        <a:t>297 students</a:t>
                      </a:r>
                    </a:p>
                  </a:txBody>
                  <a:tcPr marL="68580" marR="68580" marT="34290" marB="34290"/>
                </a:tc>
                <a:tc>
                  <a:txBody>
                    <a:bodyPr/>
                    <a:lstStyle/>
                    <a:p>
                      <a:r>
                        <a:rPr lang="en-US" sz="1500" dirty="0"/>
                        <a:t>Grant funded</a:t>
                      </a:r>
                    </a:p>
                  </a:txBody>
                  <a:tcPr marL="68580" marR="68580" marT="34290" marB="34290"/>
                </a:tc>
                <a:extLst>
                  <a:ext uri="{0D108BD9-81ED-4DB2-BD59-A6C34878D82A}">
                    <a16:rowId xmlns:a16="http://schemas.microsoft.com/office/drawing/2014/main" val="970755910"/>
                  </a:ext>
                </a:extLst>
              </a:tr>
              <a:tr h="525780">
                <a:tc>
                  <a:txBody>
                    <a:bodyPr/>
                    <a:lstStyle/>
                    <a:p>
                      <a:r>
                        <a:rPr lang="en-US" sz="1500" dirty="0"/>
                        <a:t>2023</a:t>
                      </a:r>
                    </a:p>
                  </a:txBody>
                  <a:tcPr marL="68580" marR="68580" marT="34290" marB="34290"/>
                </a:tc>
                <a:tc>
                  <a:txBody>
                    <a:bodyPr/>
                    <a:lstStyle/>
                    <a:p>
                      <a:r>
                        <a:rPr lang="en-US" sz="1500" dirty="0"/>
                        <a:t>550 students</a:t>
                      </a:r>
                    </a:p>
                  </a:txBody>
                  <a:tcPr marL="68580" marR="68580" marT="34290" marB="34290"/>
                </a:tc>
                <a:tc>
                  <a:txBody>
                    <a:bodyPr/>
                    <a:lstStyle/>
                    <a:p>
                      <a:r>
                        <a:rPr lang="en-US" sz="1500" dirty="0"/>
                        <a:t>242 students</a:t>
                      </a:r>
                    </a:p>
                  </a:txBody>
                  <a:tcPr marL="68580" marR="68580" marT="34290" marB="34290"/>
                </a:tc>
                <a:tc>
                  <a:txBody>
                    <a:bodyPr/>
                    <a:lstStyle/>
                    <a:p>
                      <a:r>
                        <a:rPr lang="en-US" sz="1500" dirty="0"/>
                        <a:t>V2 funding has expired*</a:t>
                      </a:r>
                    </a:p>
                  </a:txBody>
                  <a:tcPr marL="68580" marR="68580" marT="34290" marB="34290"/>
                </a:tc>
                <a:extLst>
                  <a:ext uri="{0D108BD9-81ED-4DB2-BD59-A6C34878D82A}">
                    <a16:rowId xmlns:a16="http://schemas.microsoft.com/office/drawing/2014/main" val="4262944485"/>
                  </a:ext>
                </a:extLst>
              </a:tr>
              <a:tr h="525780">
                <a:tc>
                  <a:txBody>
                    <a:bodyPr/>
                    <a:lstStyle/>
                    <a:p>
                      <a:r>
                        <a:rPr lang="en-US" sz="1500" dirty="0">
                          <a:solidFill>
                            <a:srgbClr val="A60F2D"/>
                          </a:solidFill>
                        </a:rPr>
                        <a:t>Total</a:t>
                      </a:r>
                    </a:p>
                  </a:txBody>
                  <a:tcPr marL="68580" marR="68580" marT="34290" marB="34290"/>
                </a:tc>
                <a:tc>
                  <a:txBody>
                    <a:bodyPr/>
                    <a:lstStyle/>
                    <a:p>
                      <a:r>
                        <a:rPr lang="en-US" sz="1500" dirty="0">
                          <a:solidFill>
                            <a:srgbClr val="A60F2D"/>
                          </a:solidFill>
                        </a:rPr>
                        <a:t>2414</a:t>
                      </a:r>
                    </a:p>
                  </a:txBody>
                  <a:tcPr marL="68580" marR="68580" marT="34290" marB="34290"/>
                </a:tc>
                <a:tc>
                  <a:txBody>
                    <a:bodyPr/>
                    <a:lstStyle/>
                    <a:p>
                      <a:r>
                        <a:rPr lang="en-US" sz="1500" dirty="0">
                          <a:solidFill>
                            <a:srgbClr val="A60F2D"/>
                          </a:solidFill>
                        </a:rPr>
                        <a:t>641</a:t>
                      </a:r>
                    </a:p>
                  </a:txBody>
                  <a:tcPr marL="68580" marR="68580" marT="34290" marB="34290"/>
                </a:tc>
                <a:tc>
                  <a:txBody>
                    <a:bodyPr/>
                    <a:lstStyle/>
                    <a:p>
                      <a:r>
                        <a:rPr lang="en-US" sz="1500" dirty="0"/>
                        <a:t>Last </a:t>
                      </a:r>
                      <a:r>
                        <a:rPr lang="en-US" sz="1500" dirty="0" err="1"/>
                        <a:t>yr</a:t>
                      </a:r>
                      <a:r>
                        <a:rPr lang="en-US" sz="1500" dirty="0"/>
                        <a:t> of HRSA funding is 2024</a:t>
                      </a:r>
                    </a:p>
                  </a:txBody>
                  <a:tcPr marL="68580" marR="68580" marT="34290" marB="34290"/>
                </a:tc>
                <a:extLst>
                  <a:ext uri="{0D108BD9-81ED-4DB2-BD59-A6C34878D82A}">
                    <a16:rowId xmlns:a16="http://schemas.microsoft.com/office/drawing/2014/main" val="2683426537"/>
                  </a:ext>
                </a:extLst>
              </a:tr>
            </a:tbl>
          </a:graphicData>
        </a:graphic>
      </p:graphicFrame>
      <p:sp>
        <p:nvSpPr>
          <p:cNvPr id="2" name="Title 1">
            <a:extLst>
              <a:ext uri="{FF2B5EF4-FFF2-40B4-BE49-F238E27FC236}">
                <a16:creationId xmlns:a16="http://schemas.microsoft.com/office/drawing/2014/main" id="{43106935-F130-B9F0-5A31-861ED4A332E3}"/>
              </a:ext>
            </a:extLst>
          </p:cNvPr>
          <p:cNvSpPr>
            <a:spLocks noGrp="1"/>
          </p:cNvSpPr>
          <p:nvPr>
            <p:ph type="ctrTitle"/>
          </p:nvPr>
        </p:nvSpPr>
        <p:spPr>
          <a:xfrm>
            <a:off x="438070" y="1267696"/>
            <a:ext cx="5092193" cy="537211"/>
          </a:xfrm>
        </p:spPr>
        <p:txBody>
          <a:bodyPr vert="horz" lIns="0" tIns="45720" rIns="0" bIns="45720" rtlCol="0" anchor="b">
            <a:noAutofit/>
          </a:bodyPr>
          <a:lstStyle/>
          <a:p>
            <a:pPr algn="l">
              <a:lnSpc>
                <a:spcPct val="100000"/>
              </a:lnSpc>
            </a:pPr>
            <a:r>
              <a:rPr lang="en-US" sz="3000" b="1" spc="-113" dirty="0">
                <a:solidFill>
                  <a:srgbClr val="9E0605"/>
                </a:solidFill>
                <a:latin typeface="Corbel" panose="020B0503020204020204" pitchFamily="34" charset="0"/>
                <a:cs typeface="Calibri" panose="020F0502020204030204" pitchFamily="34" charset="0"/>
              </a:rPr>
              <a:t>~3055 RESPECT Learners so far</a:t>
            </a:r>
          </a:p>
        </p:txBody>
      </p:sp>
      <p:sp>
        <p:nvSpPr>
          <p:cNvPr id="5" name="TextBox 4">
            <a:extLst>
              <a:ext uri="{FF2B5EF4-FFF2-40B4-BE49-F238E27FC236}">
                <a16:creationId xmlns:a16="http://schemas.microsoft.com/office/drawing/2014/main" id="{A820ECEA-B528-8D60-C914-F3B8EF287948}"/>
              </a:ext>
            </a:extLst>
          </p:cNvPr>
          <p:cNvSpPr txBox="1"/>
          <p:nvPr/>
        </p:nvSpPr>
        <p:spPr>
          <a:xfrm>
            <a:off x="5960077" y="1074510"/>
            <a:ext cx="3027122" cy="4801314"/>
          </a:xfrm>
          <a:prstGeom prst="rect">
            <a:avLst/>
          </a:prstGeom>
          <a:noFill/>
          <a:ln>
            <a:solidFill>
              <a:schemeClr val="tx1"/>
            </a:solidFill>
          </a:ln>
        </p:spPr>
        <p:txBody>
          <a:bodyPr wrap="square" lIns="68580" tIns="34290" rIns="68580" bIns="34290" rtlCol="0" anchor="t">
            <a:spAutoFit/>
          </a:bodyPr>
          <a:lstStyle/>
          <a:p>
            <a:r>
              <a:rPr lang="en-US" b="1" dirty="0">
                <a:solidFill>
                  <a:srgbClr val="A60F2D"/>
                </a:solidFill>
              </a:rPr>
              <a:t>Participating programs:</a:t>
            </a:r>
          </a:p>
          <a:p>
            <a:pPr>
              <a:lnSpc>
                <a:spcPct val="100000"/>
              </a:lnSpc>
            </a:pPr>
            <a:r>
              <a:rPr lang="en-US" sz="1350" b="1" dirty="0"/>
              <a:t>Washington State University (lead)</a:t>
            </a:r>
            <a:endParaRPr lang="en-US" sz="1350" b="1" dirty="0">
              <a:cs typeface="Calibri"/>
            </a:endParaRPr>
          </a:p>
          <a:p>
            <a:pPr marL="342900" indent="-171450">
              <a:buFont typeface="Arial" panose="020B0604020202020204" pitchFamily="34" charset="0"/>
              <a:buChar char="•"/>
            </a:pPr>
            <a:r>
              <a:rPr lang="en-US" sz="1200" dirty="0">
                <a:solidFill>
                  <a:srgbClr val="4D4D4D"/>
                </a:solidFill>
              </a:rPr>
              <a:t>Athletic training</a:t>
            </a:r>
          </a:p>
          <a:p>
            <a:pPr marL="342900" indent="-171450">
              <a:buFont typeface="Arial" panose="020B0604020202020204" pitchFamily="34" charset="0"/>
              <a:buChar char="•"/>
            </a:pPr>
            <a:r>
              <a:rPr lang="en-US" sz="1200" dirty="0">
                <a:solidFill>
                  <a:srgbClr val="4D4D4D"/>
                </a:solidFill>
              </a:rPr>
              <a:t>Medicine (MD)</a:t>
            </a:r>
          </a:p>
          <a:p>
            <a:pPr marL="342900" indent="-171450">
              <a:buFont typeface="Arial" panose="020B0604020202020204" pitchFamily="34" charset="0"/>
              <a:buChar char="•"/>
            </a:pPr>
            <a:r>
              <a:rPr lang="en-US" sz="1200" dirty="0">
                <a:solidFill>
                  <a:srgbClr val="4D4D4D"/>
                </a:solidFill>
              </a:rPr>
              <a:t>Nursing (BSN)</a:t>
            </a:r>
          </a:p>
          <a:p>
            <a:pPr marL="342900" indent="-171450">
              <a:buFont typeface="Arial" panose="020B0604020202020204" pitchFamily="34" charset="0"/>
              <a:buChar char="•"/>
            </a:pPr>
            <a:r>
              <a:rPr lang="en-US" sz="1200" dirty="0">
                <a:solidFill>
                  <a:srgbClr val="4D4D4D"/>
                </a:solidFill>
              </a:rPr>
              <a:t>Nursing (DNP, FNP)</a:t>
            </a:r>
          </a:p>
          <a:p>
            <a:pPr marL="342900" indent="-171450">
              <a:buFont typeface="Arial" panose="020B0604020202020204" pitchFamily="34" charset="0"/>
              <a:buChar char="•"/>
            </a:pPr>
            <a:r>
              <a:rPr lang="en-US" sz="1200" dirty="0">
                <a:solidFill>
                  <a:srgbClr val="4D4D4D"/>
                </a:solidFill>
              </a:rPr>
              <a:t>Dietetics, Nutrition &amp; Exercise Physiology</a:t>
            </a:r>
          </a:p>
          <a:p>
            <a:pPr marL="342900" indent="-171450">
              <a:buFont typeface="Arial" panose="020B0604020202020204" pitchFamily="34" charset="0"/>
              <a:buChar char="•"/>
            </a:pPr>
            <a:r>
              <a:rPr lang="en-US" sz="1200" dirty="0">
                <a:solidFill>
                  <a:srgbClr val="4D4D4D"/>
                </a:solidFill>
              </a:rPr>
              <a:t>Pharmacy</a:t>
            </a:r>
          </a:p>
          <a:p>
            <a:r>
              <a:rPr lang="en-US" sz="1350" b="1" dirty="0"/>
              <a:t>Eastern Washington University (lead)</a:t>
            </a:r>
            <a:endParaRPr lang="en-US" sz="1350" b="1" dirty="0">
              <a:cs typeface="Calibri"/>
            </a:endParaRPr>
          </a:p>
          <a:p>
            <a:pPr marL="342900" indent="-171450">
              <a:buFont typeface="Arial" panose="020B0604020202020204" pitchFamily="34" charset="0"/>
              <a:buChar char="•"/>
            </a:pPr>
            <a:r>
              <a:rPr lang="en-US" sz="1200" dirty="0">
                <a:solidFill>
                  <a:srgbClr val="4D4D4D"/>
                </a:solidFill>
              </a:rPr>
              <a:t>Social Work</a:t>
            </a:r>
          </a:p>
          <a:p>
            <a:pPr marL="342900" indent="-171450">
              <a:buFont typeface="Arial" panose="020B0604020202020204" pitchFamily="34" charset="0"/>
              <a:buChar char="•"/>
            </a:pPr>
            <a:r>
              <a:rPr lang="en-US" sz="1200" dirty="0">
                <a:solidFill>
                  <a:srgbClr val="4D4D4D"/>
                </a:solidFill>
              </a:rPr>
              <a:t>Physical Therapy</a:t>
            </a:r>
          </a:p>
          <a:p>
            <a:pPr>
              <a:lnSpc>
                <a:spcPct val="100000"/>
              </a:lnSpc>
            </a:pPr>
            <a:r>
              <a:rPr lang="en-US" sz="1350" b="1" dirty="0"/>
              <a:t>University of Washington</a:t>
            </a:r>
          </a:p>
          <a:p>
            <a:pPr marL="342900" indent="-171450">
              <a:buFont typeface="Arial" panose="020B0604020202020204" pitchFamily="34" charset="0"/>
              <a:buChar char="•"/>
            </a:pPr>
            <a:r>
              <a:rPr lang="en-US" sz="1200" dirty="0">
                <a:solidFill>
                  <a:srgbClr val="4D4D4D"/>
                </a:solidFill>
              </a:rPr>
              <a:t>Medicine (MD)</a:t>
            </a:r>
          </a:p>
          <a:p>
            <a:pPr marL="342900" indent="-171450">
              <a:buFont typeface="Arial" panose="020B0604020202020204" pitchFamily="34" charset="0"/>
              <a:buChar char="•"/>
            </a:pPr>
            <a:r>
              <a:rPr lang="en-US" sz="1200" dirty="0">
                <a:solidFill>
                  <a:srgbClr val="4D4D4D"/>
                </a:solidFill>
              </a:rPr>
              <a:t>Physician Assistant </a:t>
            </a:r>
          </a:p>
          <a:p>
            <a:pPr>
              <a:lnSpc>
                <a:spcPct val="100000"/>
              </a:lnSpc>
            </a:pPr>
            <a:r>
              <a:rPr lang="en-US" sz="1350" b="1" dirty="0"/>
              <a:t>Spokane Falls Community College</a:t>
            </a:r>
          </a:p>
          <a:p>
            <a:pPr marL="342900" indent="-171450">
              <a:buFont typeface="Arial" panose="020B0604020202020204" pitchFamily="34" charset="0"/>
              <a:buChar char="•"/>
            </a:pPr>
            <a:r>
              <a:rPr lang="en-US" sz="1200" dirty="0">
                <a:solidFill>
                  <a:srgbClr val="4D4D4D"/>
                </a:solidFill>
              </a:rPr>
              <a:t>Addiction Studies</a:t>
            </a:r>
          </a:p>
          <a:p>
            <a:r>
              <a:rPr lang="en-US" sz="1350" b="1" dirty="0"/>
              <a:t>Pacific Northwest University of Health Sciences</a:t>
            </a:r>
          </a:p>
          <a:p>
            <a:pPr marL="342900" indent="-171450">
              <a:buFont typeface="Arial" panose="020B0604020202020204" pitchFamily="34" charset="0"/>
              <a:buChar char="•"/>
            </a:pPr>
            <a:r>
              <a:rPr lang="en-US" sz="1200" dirty="0">
                <a:solidFill>
                  <a:srgbClr val="4D4D4D"/>
                </a:solidFill>
              </a:rPr>
              <a:t>Medicine (DO)</a:t>
            </a:r>
          </a:p>
          <a:p>
            <a:r>
              <a:rPr lang="en-US" sz="1350" b="1" dirty="0"/>
              <a:t>Boise State University</a:t>
            </a:r>
          </a:p>
          <a:p>
            <a:pPr marL="342900" indent="-171450">
              <a:buFont typeface="Arial" panose="020B0604020202020204" pitchFamily="34" charset="0"/>
              <a:buChar char="•"/>
            </a:pPr>
            <a:r>
              <a:rPr lang="en-US" sz="1200" dirty="0">
                <a:solidFill>
                  <a:srgbClr val="4D4D4D"/>
                </a:solidFill>
              </a:rPr>
              <a:t>Social Work</a:t>
            </a:r>
          </a:p>
          <a:p>
            <a:r>
              <a:rPr lang="en-US" sz="1350" b="1" dirty="0"/>
              <a:t>Providence Paramedic Program</a:t>
            </a:r>
          </a:p>
        </p:txBody>
      </p:sp>
    </p:spTree>
    <p:extLst>
      <p:ext uri="{BB962C8B-B14F-4D97-AF65-F5344CB8AC3E}">
        <p14:creationId xmlns:p14="http://schemas.microsoft.com/office/powerpoint/2010/main" val="2811923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5FCD0F-E5F6-C0A0-21C7-8824774E4555}"/>
              </a:ext>
            </a:extLst>
          </p:cNvPr>
          <p:cNvSpPr>
            <a:spLocks noGrp="1"/>
          </p:cNvSpPr>
          <p:nvPr>
            <p:ph type="title"/>
          </p:nvPr>
        </p:nvSpPr>
        <p:spPr>
          <a:xfrm>
            <a:off x="3973321" y="1104138"/>
            <a:ext cx="4688333" cy="1337310"/>
          </a:xfrm>
        </p:spPr>
        <p:txBody>
          <a:bodyPr vert="horz" lIns="68580" tIns="34290" rIns="68580" bIns="34290" rtlCol="0" anchor="b">
            <a:normAutofit/>
          </a:bodyPr>
          <a:lstStyle/>
          <a:p>
            <a:r>
              <a:rPr lang="en-US" sz="4050" b="1" spc="-113"/>
              <a:t>Clinician Initiatives</a:t>
            </a:r>
          </a:p>
        </p:txBody>
      </p:sp>
      <p:pic>
        <p:nvPicPr>
          <p:cNvPr id="11" name="Picture 10" descr="Desk with stethoscope and computer keyboard">
            <a:extLst>
              <a:ext uri="{FF2B5EF4-FFF2-40B4-BE49-F238E27FC236}">
                <a16:creationId xmlns:a16="http://schemas.microsoft.com/office/drawing/2014/main" id="{BB2805F3-4898-F8F7-928E-C72810423DA3}"/>
              </a:ext>
            </a:extLst>
          </p:cNvPr>
          <p:cNvPicPr>
            <a:picLocks noChangeAspect="1"/>
          </p:cNvPicPr>
          <p:nvPr/>
        </p:nvPicPr>
        <p:blipFill rotWithShape="1">
          <a:blip r:embed="rId3"/>
          <a:srcRect l="51753" r="2919" b="4"/>
          <a:stretch/>
        </p:blipFill>
        <p:spPr>
          <a:xfrm>
            <a:off x="-755587" y="0"/>
            <a:ext cx="4610777" cy="6789419"/>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TextBox 3">
            <a:extLst>
              <a:ext uri="{FF2B5EF4-FFF2-40B4-BE49-F238E27FC236}">
                <a16:creationId xmlns:a16="http://schemas.microsoft.com/office/drawing/2014/main" id="{42C92055-A6B7-F948-63B9-65DFF4793BDB}"/>
              </a:ext>
            </a:extLst>
          </p:cNvPr>
          <p:cNvSpPr txBox="1"/>
          <p:nvPr/>
        </p:nvSpPr>
        <p:spPr>
          <a:xfrm>
            <a:off x="3973321" y="2887218"/>
            <a:ext cx="4688333" cy="2612898"/>
          </a:xfrm>
          <a:prstGeom prst="rect">
            <a:avLst/>
          </a:prstGeom>
        </p:spPr>
        <p:txBody>
          <a:bodyPr vert="horz" lIns="68580" tIns="34290" rIns="68580" bIns="34290" rtlCol="0">
            <a:normAutofit/>
          </a:bodyPr>
          <a:lstStyle>
            <a:defPPr>
              <a:defRPr lang="en-US"/>
            </a:defPPr>
            <a:lvl1pPr marL="285750" indent="-285750">
              <a:buFont typeface="Arial" panose="020B0604020202020204" pitchFamily="34" charset="0"/>
              <a:buChar char="•"/>
              <a:defRPr sz="2400"/>
            </a:lvl1pPr>
          </a:lstStyle>
          <a:p>
            <a:pPr indent="-171450" defTabSz="685800">
              <a:lnSpc>
                <a:spcPct val="90000"/>
              </a:lnSpc>
              <a:spcAft>
                <a:spcPts val="450"/>
              </a:spcAft>
            </a:pPr>
            <a:r>
              <a:rPr lang="en-US" sz="1650" dirty="0"/>
              <a:t>Use case-based, interactive learning and team-based quality improvement methods to support interprofessional clinical teams in their efforts to provide effective pain management care for patients with pain, chronic opioid use, and/or substance use issues;</a:t>
            </a:r>
          </a:p>
          <a:p>
            <a:pPr indent="-171450" defTabSz="685800">
              <a:lnSpc>
                <a:spcPct val="90000"/>
              </a:lnSpc>
              <a:spcAft>
                <a:spcPts val="450"/>
              </a:spcAft>
            </a:pPr>
            <a:r>
              <a:rPr lang="en-US" sz="1650" dirty="0"/>
              <a:t>We have reached hundreds of clinicians through clinic-based and organization-based consultations and presentations</a:t>
            </a:r>
          </a:p>
          <a:p>
            <a:pPr indent="-171450" defTabSz="685800">
              <a:lnSpc>
                <a:spcPct val="90000"/>
              </a:lnSpc>
              <a:spcAft>
                <a:spcPts val="450"/>
              </a:spcAft>
            </a:pPr>
            <a:endParaRPr lang="en-US" sz="1650" dirty="0"/>
          </a:p>
        </p:txBody>
      </p:sp>
      <p:sp>
        <p:nvSpPr>
          <p:cNvPr id="7" name="Rectangle 6">
            <a:extLst>
              <a:ext uri="{FF2B5EF4-FFF2-40B4-BE49-F238E27FC236}">
                <a16:creationId xmlns:a16="http://schemas.microsoft.com/office/drawing/2014/main" id="{978ABF79-F3EC-0246-9BED-3803B4F6241E}"/>
              </a:ext>
            </a:extLst>
          </p:cNvPr>
          <p:cNvSpPr/>
          <p:nvPr/>
        </p:nvSpPr>
        <p:spPr>
          <a:xfrm>
            <a:off x="0" y="6789420"/>
            <a:ext cx="9144000" cy="68580"/>
          </a:xfrm>
          <a:prstGeom prst="rect">
            <a:avLst/>
          </a:prstGeom>
          <a:solidFill>
            <a:srgbClr val="A60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450"/>
              </a:spcAft>
            </a:pPr>
            <a:r>
              <a:rPr lang="en-US" sz="1350">
                <a:noFill/>
              </a:rPr>
              <a:t>          </a:t>
            </a:r>
          </a:p>
        </p:txBody>
      </p:sp>
      <p:sp>
        <p:nvSpPr>
          <p:cNvPr id="9" name="Subtitle 2">
            <a:extLst>
              <a:ext uri="{FF2B5EF4-FFF2-40B4-BE49-F238E27FC236}">
                <a16:creationId xmlns:a16="http://schemas.microsoft.com/office/drawing/2014/main" id="{82D20C01-DDF7-8E1A-FF29-853D67644898}"/>
              </a:ext>
            </a:extLst>
          </p:cNvPr>
          <p:cNvSpPr txBox="1">
            <a:spLocks/>
          </p:cNvSpPr>
          <p:nvPr/>
        </p:nvSpPr>
        <p:spPr>
          <a:xfrm>
            <a:off x="1076596" y="2114550"/>
            <a:ext cx="473206" cy="1051570"/>
          </a:xfrm>
          <a:prstGeom prst="rect">
            <a:avLst/>
          </a:prstGeom>
          <a:noFill/>
        </p:spPr>
        <p:txBody>
          <a:bodyPr wrap="none" rtlCol="0">
            <a:spAutoFit/>
          </a:bodyPr>
          <a:lstStyle>
            <a:defPPr>
              <a:defRPr lang="en-US"/>
            </a:defPPr>
            <a:lvl1pPr marL="285750" indent="-285750">
              <a:buFont typeface="Arial" panose="020B0604020202020204" pitchFamily="34" charset="0"/>
              <a:buChar char="•"/>
              <a:defRPr sz="2400"/>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450"/>
              </a:spcAft>
            </a:pPr>
            <a:endParaRPr lang="en-US" sz="1800"/>
          </a:p>
          <a:p>
            <a:pPr>
              <a:spcAft>
                <a:spcPts val="450"/>
              </a:spcAft>
            </a:pPr>
            <a:endParaRPr lang="en-US" sz="1800"/>
          </a:p>
          <a:p>
            <a:pPr>
              <a:spcAft>
                <a:spcPts val="450"/>
              </a:spcAft>
            </a:pPr>
            <a:endParaRPr lang="en-US" sz="1800"/>
          </a:p>
        </p:txBody>
      </p:sp>
    </p:spTree>
    <p:extLst>
      <p:ext uri="{BB962C8B-B14F-4D97-AF65-F5344CB8AC3E}">
        <p14:creationId xmlns:p14="http://schemas.microsoft.com/office/powerpoint/2010/main" val="3823112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2BB99-6FDF-78DB-935A-8F985D76F3C8}"/>
              </a:ext>
            </a:extLst>
          </p:cNvPr>
          <p:cNvSpPr>
            <a:spLocks noGrp="1"/>
          </p:cNvSpPr>
          <p:nvPr>
            <p:ph type="title"/>
          </p:nvPr>
        </p:nvSpPr>
        <p:spPr>
          <a:xfrm>
            <a:off x="4794437" y="1233489"/>
            <a:ext cx="3326040" cy="1287191"/>
          </a:xfrm>
        </p:spPr>
        <p:txBody>
          <a:bodyPr anchor="b">
            <a:normAutofit/>
          </a:bodyPr>
          <a:lstStyle/>
          <a:p>
            <a:r>
              <a:rPr lang="en-US" sz="4200" b="1" i="1">
                <a:cs typeface="Calibri Light"/>
              </a:rPr>
              <a:t>Wellbeing Initiatives</a:t>
            </a:r>
            <a:endParaRPr lang="en-US" sz="4200" b="1" i="1"/>
          </a:p>
        </p:txBody>
      </p:sp>
      <p:sp>
        <p:nvSpPr>
          <p:cNvPr id="3" name="Content Placeholder 2">
            <a:extLst>
              <a:ext uri="{FF2B5EF4-FFF2-40B4-BE49-F238E27FC236}">
                <a16:creationId xmlns:a16="http://schemas.microsoft.com/office/drawing/2014/main" id="{1C8D6875-FD75-2E01-E974-B4B69EEE08C3}"/>
              </a:ext>
            </a:extLst>
          </p:cNvPr>
          <p:cNvSpPr>
            <a:spLocks noGrp="1"/>
          </p:cNvSpPr>
          <p:nvPr>
            <p:ph idx="1"/>
          </p:nvPr>
        </p:nvSpPr>
        <p:spPr>
          <a:xfrm>
            <a:off x="4794437" y="2841692"/>
            <a:ext cx="3685827" cy="2782820"/>
          </a:xfrm>
        </p:spPr>
        <p:txBody>
          <a:bodyPr vert="horz" lIns="68580" tIns="34290" rIns="68580" bIns="34290" rtlCol="0" anchor="t">
            <a:normAutofit/>
          </a:bodyPr>
          <a:lstStyle/>
          <a:p>
            <a:pPr marL="0" indent="0">
              <a:spcBef>
                <a:spcPts val="450"/>
              </a:spcBef>
              <a:buNone/>
            </a:pPr>
            <a:r>
              <a:rPr lang="en-US" sz="1350" dirty="0">
                <a:solidFill>
                  <a:schemeClr val="tx1">
                    <a:alpha val="80000"/>
                  </a:schemeClr>
                </a:solidFill>
                <a:latin typeface="Arial"/>
                <a:cs typeface="Arial"/>
              </a:rPr>
              <a:t>Support health professional wellness, especially for those in rural and other challenging settings:</a:t>
            </a:r>
            <a:endParaRPr lang="en-US" sz="1350" dirty="0">
              <a:solidFill>
                <a:schemeClr val="tx1">
                  <a:alpha val="80000"/>
                </a:schemeClr>
              </a:solidFill>
            </a:endParaRPr>
          </a:p>
          <a:p>
            <a:pPr marL="342900" lvl="1" indent="-214313">
              <a:spcBef>
                <a:spcPts val="450"/>
              </a:spcBef>
              <a:buFont typeface="Arial,Sans-Serif" panose="020B0604020202020204" pitchFamily="34" charset="0"/>
            </a:pPr>
            <a:r>
              <a:rPr lang="en-US" sz="1350" dirty="0">
                <a:solidFill>
                  <a:schemeClr val="tx1">
                    <a:alpha val="80000"/>
                  </a:schemeClr>
                </a:solidFill>
                <a:latin typeface="Arial"/>
                <a:cs typeface="Arial"/>
              </a:rPr>
              <a:t>Balint wellness groups for clinicians </a:t>
            </a:r>
          </a:p>
          <a:p>
            <a:pPr marL="342900" lvl="1" indent="-214313">
              <a:spcBef>
                <a:spcPts val="450"/>
              </a:spcBef>
              <a:buFont typeface="Arial,Sans-Serif" panose="020B0604020202020204" pitchFamily="34" charset="0"/>
            </a:pPr>
            <a:r>
              <a:rPr lang="en-US" sz="1350" dirty="0">
                <a:solidFill>
                  <a:schemeClr val="tx1">
                    <a:alpha val="80000"/>
                  </a:schemeClr>
                </a:solidFill>
                <a:latin typeface="Arial"/>
                <a:cs typeface="Arial"/>
              </a:rPr>
              <a:t>Wellness session presentations for trainees and clinicians</a:t>
            </a:r>
          </a:p>
          <a:p>
            <a:pPr marL="342900" lvl="1" indent="-214313">
              <a:spcBef>
                <a:spcPts val="450"/>
              </a:spcBef>
              <a:buFont typeface="Arial,Sans-Serif" panose="020B0604020202020204" pitchFamily="34" charset="0"/>
            </a:pPr>
            <a:r>
              <a:rPr lang="en-US" sz="1350" dirty="0">
                <a:solidFill>
                  <a:schemeClr val="tx1">
                    <a:alpha val="80000"/>
                  </a:schemeClr>
                </a:solidFill>
                <a:latin typeface="Arial"/>
                <a:cs typeface="Arial"/>
              </a:rPr>
              <a:t>Finding Joy podcast (</a:t>
            </a:r>
            <a:r>
              <a:rPr lang="en-US" sz="1350" dirty="0">
                <a:solidFill>
                  <a:schemeClr val="tx1">
                    <a:alpha val="80000"/>
                  </a:schemeClr>
                </a:solidFill>
                <a:latin typeface="Arial"/>
                <a:cs typeface="Arial"/>
                <a:hlinkClick r:id="rId2"/>
              </a:rPr>
              <a:t>https://findingjoy.buzzsprout.com/</a:t>
            </a:r>
            <a:r>
              <a:rPr lang="en-US" sz="1350" dirty="0">
                <a:solidFill>
                  <a:schemeClr val="tx1">
                    <a:alpha val="80000"/>
                  </a:schemeClr>
                </a:solidFill>
                <a:latin typeface="Arial"/>
                <a:cs typeface="Arial"/>
              </a:rPr>
              <a:t>) </a:t>
            </a:r>
          </a:p>
          <a:p>
            <a:pPr marL="342900" lvl="1" indent="-214313">
              <a:spcBef>
                <a:spcPts val="450"/>
              </a:spcBef>
              <a:buFont typeface="Arial,Sans-Serif" panose="020B0604020202020204" pitchFamily="34" charset="0"/>
            </a:pPr>
            <a:r>
              <a:rPr lang="en-US" sz="1350" dirty="0">
                <a:solidFill>
                  <a:schemeClr val="tx1">
                    <a:alpha val="80000"/>
                  </a:schemeClr>
                </a:solidFill>
                <a:latin typeface="Arial"/>
                <a:cs typeface="Arial"/>
              </a:rPr>
              <a:t>Needs assessment of rural clinicians around opioids and substance use disorder treatment</a:t>
            </a:r>
          </a:p>
          <a:p>
            <a:endParaRPr lang="en-US" sz="1350" dirty="0">
              <a:solidFill>
                <a:schemeClr val="tx1">
                  <a:alpha val="80000"/>
                </a:schemeClr>
              </a:solidFill>
              <a:cs typeface="Calibri"/>
            </a:endParaRPr>
          </a:p>
        </p:txBody>
      </p:sp>
      <p:pic>
        <p:nvPicPr>
          <p:cNvPr id="21" name="Picture 20" descr="White bulbs with a yellow one standing out">
            <a:extLst>
              <a:ext uri="{FF2B5EF4-FFF2-40B4-BE49-F238E27FC236}">
                <a16:creationId xmlns:a16="http://schemas.microsoft.com/office/drawing/2014/main" id="{E8FEADEF-BF9E-EB0C-DB3B-86E7125FDB66}"/>
              </a:ext>
            </a:extLst>
          </p:cNvPr>
          <p:cNvPicPr>
            <a:picLocks noChangeAspect="1"/>
          </p:cNvPicPr>
          <p:nvPr/>
        </p:nvPicPr>
        <p:blipFill rotWithShape="1">
          <a:blip r:embed="rId3"/>
          <a:srcRect b="13629"/>
          <a:stretch/>
        </p:blipFill>
        <p:spPr>
          <a:xfrm>
            <a:off x="209358" y="1081881"/>
            <a:ext cx="3916219" cy="2257798"/>
          </a:xfrm>
          <a:prstGeom prst="rect">
            <a:avLst/>
          </a:prstGeom>
        </p:spPr>
      </p:pic>
      <p:pic>
        <p:nvPicPr>
          <p:cNvPr id="4" name="Picture 4" descr="Chalk art on sidewalk">
            <a:extLst>
              <a:ext uri="{FF2B5EF4-FFF2-40B4-BE49-F238E27FC236}">
                <a16:creationId xmlns:a16="http://schemas.microsoft.com/office/drawing/2014/main" id="{4BFB45E4-E8B6-BFB4-7247-0A8D31DA69F8}"/>
              </a:ext>
            </a:extLst>
          </p:cNvPr>
          <p:cNvPicPr>
            <a:picLocks noChangeAspect="1"/>
          </p:cNvPicPr>
          <p:nvPr/>
        </p:nvPicPr>
        <p:blipFill rotWithShape="1">
          <a:blip r:embed="rId4"/>
          <a:srcRect t="4452" b="9177"/>
          <a:stretch/>
        </p:blipFill>
        <p:spPr>
          <a:xfrm>
            <a:off x="209358" y="3518322"/>
            <a:ext cx="3916219" cy="2257798"/>
          </a:xfrm>
          <a:prstGeom prst="rect">
            <a:avLst/>
          </a:prstGeom>
        </p:spPr>
      </p:pic>
    </p:spTree>
    <p:extLst>
      <p:ext uri="{BB962C8B-B14F-4D97-AF65-F5344CB8AC3E}">
        <p14:creationId xmlns:p14="http://schemas.microsoft.com/office/powerpoint/2010/main" val="2724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EEF0D0AF-BA9D-BA4C-AB3F-F8D9E7955440}"/>
              </a:ext>
            </a:extLst>
          </p:cNvPr>
          <p:cNvSpPr txBox="1">
            <a:spLocks/>
          </p:cNvSpPr>
          <p:nvPr/>
        </p:nvSpPr>
        <p:spPr>
          <a:xfrm>
            <a:off x="804278" y="2032312"/>
            <a:ext cx="3518333" cy="2915669"/>
          </a:xfrm>
          <a:prstGeom prst="rect">
            <a:avLst/>
          </a:prstGeom>
        </p:spPr>
        <p:txBody>
          <a:bodyPr vert="horz" lIns="68580" tIns="34290" rIns="68580" bIns="3429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300"/>
              </a:spcAft>
            </a:pPr>
            <a:r>
              <a:rPr lang="en-US" sz="1650" b="1" dirty="0">
                <a:latin typeface="Calibri" panose="020F0502020204030204" pitchFamily="34" charset="0"/>
                <a:ea typeface="Calibri" panose="020F0502020204030204" pitchFamily="34" charset="0"/>
                <a:cs typeface="Arial" panose="020B0604020202020204" pitchFamily="34" charset="0"/>
              </a:rPr>
              <a:t>Connie M. </a:t>
            </a:r>
            <a:r>
              <a:rPr lang="en-US" sz="1650" b="1" dirty="0" err="1">
                <a:latin typeface="Calibri" panose="020F0502020204030204" pitchFamily="34" charset="0"/>
                <a:ea typeface="Calibri" panose="020F0502020204030204" pitchFamily="34" charset="0"/>
                <a:cs typeface="Arial" panose="020B0604020202020204" pitchFamily="34" charset="0"/>
              </a:rPr>
              <a:t>Remsberg</a:t>
            </a:r>
            <a:r>
              <a:rPr lang="en-US" sz="1650" dirty="0">
                <a:latin typeface="Calibri" panose="020F0502020204030204" pitchFamily="34" charset="0"/>
                <a:ea typeface="Calibri" panose="020F0502020204030204" pitchFamily="34" charset="0"/>
                <a:cs typeface="Arial" panose="020B0604020202020204" pitchFamily="34" charset="0"/>
              </a:rPr>
              <a:t>, PharmD, PhD     WSU College of Pharmacy and Pharmaceutical Sciences</a:t>
            </a:r>
          </a:p>
          <a:p>
            <a:pPr algn="l">
              <a:spcBef>
                <a:spcPts val="450"/>
              </a:spcBef>
            </a:pPr>
            <a:r>
              <a:rPr lang="en-US" sz="1650" b="1" dirty="0">
                <a:latin typeface="Calibri" panose="020F0502020204030204" pitchFamily="34" charset="0"/>
                <a:ea typeface="Calibri" panose="020F0502020204030204" pitchFamily="34" charset="0"/>
                <a:cs typeface="Arial" panose="020B0604020202020204" pitchFamily="34" charset="0"/>
              </a:rPr>
              <a:t>Dawn E. DeWitt</a:t>
            </a:r>
            <a:r>
              <a:rPr lang="en-US" sz="1650" dirty="0">
                <a:latin typeface="Calibri" panose="020F0502020204030204" pitchFamily="34" charset="0"/>
                <a:ea typeface="Calibri" panose="020F0502020204030204" pitchFamily="34" charset="0"/>
                <a:cs typeface="Arial" panose="020B0604020202020204" pitchFamily="34" charset="0"/>
              </a:rPr>
              <a:t>, MD, MSc, MACP, FRACP, FRCP-London, </a:t>
            </a:r>
            <a:r>
              <a:rPr lang="en-US" sz="1650" dirty="0" err="1">
                <a:latin typeface="Calibri" panose="020F0502020204030204" pitchFamily="34" charset="0"/>
                <a:ea typeface="Calibri" panose="020F0502020204030204" pitchFamily="34" charset="0"/>
                <a:cs typeface="Arial" panose="020B0604020202020204" pitchFamily="34" charset="0"/>
              </a:rPr>
              <a:t>CMedEd</a:t>
            </a:r>
            <a:r>
              <a:rPr lang="en-US" sz="1650" dirty="0">
                <a:latin typeface="Calibri" panose="020F0502020204030204" pitchFamily="34" charset="0"/>
                <a:ea typeface="Calibri" panose="020F0502020204030204" pitchFamily="34" charset="0"/>
                <a:cs typeface="Arial" panose="020B0604020202020204" pitchFamily="34" charset="0"/>
              </a:rPr>
              <a:t>                        WSU Elson S. Floyd College of Medicine </a:t>
            </a:r>
          </a:p>
          <a:p>
            <a:pPr algn="l">
              <a:spcBef>
                <a:spcPts val="1425"/>
              </a:spcBef>
              <a:spcAft>
                <a:spcPts val="225"/>
              </a:spcAft>
            </a:pPr>
            <a:r>
              <a:rPr lang="en-US" sz="1650" b="1" dirty="0" err="1">
                <a:latin typeface="Calibri" panose="020F0502020204030204" pitchFamily="34" charset="0"/>
                <a:ea typeface="Calibri" panose="020F0502020204030204" pitchFamily="34" charset="0"/>
                <a:cs typeface="Arial" panose="020B0604020202020204" pitchFamily="34" charset="0"/>
              </a:rPr>
              <a:t>Rie</a:t>
            </a:r>
            <a:r>
              <a:rPr lang="en-US" sz="1650" b="1" dirty="0">
                <a:latin typeface="Calibri" panose="020F0502020204030204" pitchFamily="34" charset="0"/>
                <a:ea typeface="Calibri" panose="020F0502020204030204" pitchFamily="34" charset="0"/>
                <a:cs typeface="Arial" panose="020B0604020202020204" pitchFamily="34" charset="0"/>
              </a:rPr>
              <a:t> Kobayashi</a:t>
            </a:r>
            <a:r>
              <a:rPr lang="en-US" sz="1650" dirty="0">
                <a:latin typeface="Calibri" panose="020F0502020204030204" pitchFamily="34" charset="0"/>
                <a:ea typeface="Calibri" panose="020F0502020204030204" pitchFamily="34" charset="0"/>
                <a:cs typeface="Arial" panose="020B0604020202020204" pitchFamily="34" charset="0"/>
              </a:rPr>
              <a:t>, PhD, LMSW                   EWU School of Social Work</a:t>
            </a:r>
            <a:endParaRPr lang="en-US" sz="1650" b="1" dirty="0">
              <a:latin typeface="Calibri" panose="020F0502020204030204" pitchFamily="34" charset="0"/>
              <a:ea typeface="Calibri" panose="020F0502020204030204" pitchFamily="34" charset="0"/>
              <a:cs typeface="Arial" panose="020B0604020202020204" pitchFamily="34" charset="0"/>
            </a:endParaRPr>
          </a:p>
          <a:p>
            <a:pPr algn="l"/>
            <a:r>
              <a:rPr lang="en-US" sz="1650" b="1" dirty="0">
                <a:latin typeface="Calibri" panose="020F0502020204030204" pitchFamily="34" charset="0"/>
                <a:ea typeface="Calibri" panose="020F0502020204030204" pitchFamily="34" charset="0"/>
                <a:cs typeface="Arial" panose="020B0604020202020204" pitchFamily="34" charset="0"/>
              </a:rPr>
              <a:t>Skye </a:t>
            </a:r>
            <a:r>
              <a:rPr lang="en-US" sz="1650" b="1" dirty="0" err="1">
                <a:latin typeface="Calibri" panose="020F0502020204030204" pitchFamily="34" charset="0"/>
                <a:ea typeface="Calibri" panose="020F0502020204030204" pitchFamily="34" charset="0"/>
                <a:cs typeface="Arial" panose="020B0604020202020204" pitchFamily="34" charset="0"/>
              </a:rPr>
              <a:t>McKennon</a:t>
            </a:r>
            <a:r>
              <a:rPr lang="en-US" sz="1650" dirty="0">
                <a:latin typeface="Calibri" panose="020F0502020204030204" pitchFamily="34" charset="0"/>
                <a:ea typeface="Calibri" panose="020F0502020204030204" pitchFamily="34" charset="0"/>
                <a:cs typeface="Arial" panose="020B0604020202020204" pitchFamily="34" charset="0"/>
              </a:rPr>
              <a:t>, PharmD, RPh, BCPS, ACSM-GEI                                               WSU Elson S. Floyd College of Medicine </a:t>
            </a:r>
          </a:p>
          <a:p>
            <a:pPr algn="l"/>
            <a:endParaRPr lang="en-US" b="1" dirty="0">
              <a:solidFill>
                <a:srgbClr val="9E0605"/>
              </a:solidFill>
              <a:latin typeface="Corbel" panose="020B0503020204020204" pitchFamily="34" charset="0"/>
            </a:endParaRPr>
          </a:p>
        </p:txBody>
      </p:sp>
      <p:sp>
        <p:nvSpPr>
          <p:cNvPr id="7" name="Rectangle 6">
            <a:extLst>
              <a:ext uri="{FF2B5EF4-FFF2-40B4-BE49-F238E27FC236}">
                <a16:creationId xmlns:a16="http://schemas.microsoft.com/office/drawing/2014/main" id="{978ABF79-F3EC-0246-9BED-3803B4F6241E}"/>
              </a:ext>
            </a:extLst>
          </p:cNvPr>
          <p:cNvSpPr/>
          <p:nvPr/>
        </p:nvSpPr>
        <p:spPr>
          <a:xfrm>
            <a:off x="0" y="6789420"/>
            <a:ext cx="9144000" cy="68580"/>
          </a:xfrm>
          <a:prstGeom prst="rect">
            <a:avLst/>
          </a:prstGeom>
          <a:solidFill>
            <a:srgbClr val="A60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solidFill>
                  <a:srgbClr val="A60F2D"/>
                </a:solidFill>
              </a:rPr>
              <a:t>          </a:t>
            </a:r>
          </a:p>
        </p:txBody>
      </p:sp>
      <p:sp>
        <p:nvSpPr>
          <p:cNvPr id="17" name="Subtitle 2">
            <a:extLst>
              <a:ext uri="{FF2B5EF4-FFF2-40B4-BE49-F238E27FC236}">
                <a16:creationId xmlns:a16="http://schemas.microsoft.com/office/drawing/2014/main" id="{A79C152A-ED29-3E4C-B46C-62C01009BF09}"/>
              </a:ext>
            </a:extLst>
          </p:cNvPr>
          <p:cNvSpPr txBox="1">
            <a:spLocks/>
          </p:cNvSpPr>
          <p:nvPr/>
        </p:nvSpPr>
        <p:spPr>
          <a:xfrm>
            <a:off x="4821391" y="2032311"/>
            <a:ext cx="3918163" cy="3165059"/>
          </a:xfrm>
          <a:prstGeom prst="rect">
            <a:avLst/>
          </a:prstGeom>
        </p:spPr>
        <p:txBody>
          <a:bodyPr vert="horz" lIns="68580" tIns="34290" rIns="68580" bIns="34290" numCol="1" spcCol="36576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50" b="1" dirty="0">
                <a:latin typeface="Calibri"/>
                <a:ea typeface="Calibri" panose="020F0502020204030204" pitchFamily="34" charset="0"/>
                <a:cs typeface="Arial"/>
              </a:rPr>
              <a:t>Marian Wilson</a:t>
            </a:r>
            <a:r>
              <a:rPr lang="en-US" sz="1650" dirty="0">
                <a:latin typeface="Calibri"/>
                <a:ea typeface="Times New Roman" panose="02020603050405020304" pitchFamily="18" charset="0"/>
                <a:cs typeface="Arial"/>
              </a:rPr>
              <a:t>, PhD, MPH, RN, PGMT-BC     WSU College of Nursing</a:t>
            </a:r>
            <a:endParaRPr lang="en-US" sz="1800" dirty="0"/>
          </a:p>
          <a:p>
            <a:pPr algn="l"/>
            <a:r>
              <a:rPr lang="en-US" sz="1650" b="1" dirty="0">
                <a:latin typeface="Calibri"/>
                <a:cs typeface="Arial"/>
              </a:rPr>
              <a:t>Ross J. Bindler, </a:t>
            </a:r>
            <a:r>
              <a:rPr lang="en-US" sz="1650" dirty="0">
                <a:latin typeface="Calibri"/>
                <a:cs typeface="Arial"/>
              </a:rPr>
              <a:t>PharmD                                 </a:t>
            </a:r>
            <a:r>
              <a:rPr lang="en-US" sz="1650" b="1" dirty="0">
                <a:latin typeface="Calibri"/>
                <a:cs typeface="Arial"/>
              </a:rPr>
              <a:t> </a:t>
            </a:r>
            <a:r>
              <a:rPr lang="en-US" sz="1650" dirty="0">
                <a:latin typeface="Calibri"/>
                <a:cs typeface="Arial"/>
              </a:rPr>
              <a:t>WSU College of Nursing</a:t>
            </a:r>
          </a:p>
          <a:p>
            <a:pPr algn="l"/>
            <a:r>
              <a:rPr lang="en-US" sz="1650" b="1" dirty="0">
                <a:latin typeface="Calibri" panose="020F0502020204030204" pitchFamily="34" charset="0"/>
                <a:cs typeface="Arial" panose="020B0604020202020204" pitchFamily="34" charset="0"/>
              </a:rPr>
              <a:t>Jennifer C. Miller, </a:t>
            </a:r>
            <a:r>
              <a:rPr lang="en-US" sz="1650" dirty="0">
                <a:latin typeface="Calibri" panose="020F0502020204030204" pitchFamily="34" charset="0"/>
                <a:cs typeface="Arial" panose="020B0604020202020204" pitchFamily="34" charset="0"/>
              </a:rPr>
              <a:t>Pharm D</a:t>
            </a:r>
          </a:p>
          <a:p>
            <a:pPr algn="l">
              <a:spcBef>
                <a:spcPts val="0"/>
              </a:spcBef>
            </a:pPr>
            <a:r>
              <a:rPr lang="en-US" sz="1650" dirty="0">
                <a:latin typeface="Calibri" panose="020F0502020204030204" pitchFamily="34" charset="0"/>
                <a:cs typeface="Arial" panose="020B0604020202020204" pitchFamily="34" charset="0"/>
              </a:rPr>
              <a:t>WSU College of Pharmacy and Pharmaceutical Sciences</a:t>
            </a:r>
          </a:p>
          <a:p>
            <a:pPr algn="l"/>
            <a:r>
              <a:rPr lang="en-US" sz="1650" b="1" dirty="0">
                <a:latin typeface="Calibri" panose="020F0502020204030204" pitchFamily="34" charset="0"/>
                <a:cs typeface="Arial" panose="020B0604020202020204" pitchFamily="34" charset="0"/>
              </a:rPr>
              <a:t>Jennifer C. Anderson, </a:t>
            </a:r>
            <a:r>
              <a:rPr lang="en-US" sz="1650" dirty="0">
                <a:latin typeface="Calibri" panose="020F0502020204030204" pitchFamily="34" charset="0"/>
                <a:cs typeface="Arial" panose="020B0604020202020204" pitchFamily="34" charset="0"/>
              </a:rPr>
              <a:t>BA  </a:t>
            </a:r>
            <a:r>
              <a:rPr lang="en-US" sz="1650" b="1" dirty="0">
                <a:latin typeface="Calibri" panose="020F0502020204030204" pitchFamily="34" charset="0"/>
                <a:cs typeface="Arial" panose="020B0604020202020204" pitchFamily="34" charset="0"/>
              </a:rPr>
              <a:t>                                </a:t>
            </a:r>
            <a:r>
              <a:rPr lang="en-US" sz="1650" dirty="0">
                <a:latin typeface="Calibri" panose="020F0502020204030204" pitchFamily="34" charset="0"/>
                <a:cs typeface="Arial" panose="020B0604020202020204" pitchFamily="34" charset="0"/>
              </a:rPr>
              <a:t>WSU Elson S. Floyd College of Medicine </a:t>
            </a:r>
          </a:p>
          <a:p>
            <a:pPr algn="l"/>
            <a:r>
              <a:rPr lang="en-US" sz="1650" b="1" dirty="0">
                <a:latin typeface="Calibri" panose="020F0502020204030204" pitchFamily="34" charset="0"/>
                <a:cs typeface="Arial" panose="020B0604020202020204" pitchFamily="34" charset="0"/>
              </a:rPr>
              <a:t>Heather Striker</a:t>
            </a:r>
            <a:r>
              <a:rPr lang="en-US" sz="1650" dirty="0">
                <a:latin typeface="Calibri" panose="020F0502020204030204" pitchFamily="34" charset="0"/>
                <a:cs typeface="Arial" panose="020B0604020202020204" pitchFamily="34" charset="0"/>
              </a:rPr>
              <a:t>, RN                                    WSU College of Nursing</a:t>
            </a:r>
            <a:endParaRPr lang="en-US" sz="1650" b="1" dirty="0">
              <a:latin typeface="Calibri" panose="020F0502020204030204" pitchFamily="34" charset="0"/>
              <a:cs typeface="Arial" panose="020B0604020202020204" pitchFamily="34" charset="0"/>
            </a:endParaRPr>
          </a:p>
          <a:p>
            <a:pPr algn="l"/>
            <a:endParaRPr lang="en-US" b="1" dirty="0">
              <a:solidFill>
                <a:srgbClr val="9E0605"/>
              </a:solidFill>
              <a:latin typeface="Corbel" panose="020B0503020204020204" pitchFamily="34" charset="0"/>
            </a:endParaRPr>
          </a:p>
          <a:p>
            <a:pPr algn="l"/>
            <a:endParaRPr lang="en-US" b="1" dirty="0">
              <a:solidFill>
                <a:srgbClr val="9E0605"/>
              </a:solidFill>
              <a:latin typeface="Corbel" panose="020B0503020204020204" pitchFamily="34" charset="0"/>
            </a:endParaRPr>
          </a:p>
          <a:p>
            <a:pPr algn="l"/>
            <a:endParaRPr lang="en-US" dirty="0">
              <a:solidFill>
                <a:schemeClr val="tx1">
                  <a:lumMod val="65000"/>
                  <a:lumOff val="35000"/>
                </a:schemeClr>
              </a:solidFill>
              <a:latin typeface="Corbel" panose="020B0503020204020204" pitchFamily="34" charset="0"/>
            </a:endParaRPr>
          </a:p>
        </p:txBody>
      </p:sp>
      <p:sp>
        <p:nvSpPr>
          <p:cNvPr id="13" name="Subtitle 2">
            <a:extLst>
              <a:ext uri="{FF2B5EF4-FFF2-40B4-BE49-F238E27FC236}">
                <a16:creationId xmlns:a16="http://schemas.microsoft.com/office/drawing/2014/main" id="{618A539D-748D-12DF-7073-03593A318858}"/>
              </a:ext>
            </a:extLst>
          </p:cNvPr>
          <p:cNvSpPr txBox="1">
            <a:spLocks/>
          </p:cNvSpPr>
          <p:nvPr/>
        </p:nvSpPr>
        <p:spPr>
          <a:xfrm>
            <a:off x="554889" y="1278802"/>
            <a:ext cx="7168793" cy="405098"/>
          </a:xfrm>
          <a:prstGeom prst="rect">
            <a:avLst/>
          </a:prstGeom>
        </p:spPr>
        <p:txBody>
          <a:bodyPr vert="horz" lIns="68580" tIns="34290" rIns="68580" bIns="34290" numCol="1" spcCol="3657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700" b="1" dirty="0">
                <a:solidFill>
                  <a:srgbClr val="A60F2D"/>
                </a:solidFill>
                <a:latin typeface="Corbel" panose="020B0503020204020204" pitchFamily="34" charset="0"/>
              </a:rPr>
              <a:t>Our Current IPE Grant Team Members</a:t>
            </a:r>
            <a:endParaRPr lang="en-US" sz="2700" b="1" dirty="0">
              <a:solidFill>
                <a:srgbClr val="9E0605"/>
              </a:solidFill>
              <a:latin typeface="Corbel" panose="020B0503020204020204" pitchFamily="34" charset="0"/>
            </a:endParaRPr>
          </a:p>
          <a:p>
            <a:pPr algn="l"/>
            <a:endParaRPr lang="en-US" sz="2700" dirty="0">
              <a:solidFill>
                <a:schemeClr val="tx1">
                  <a:lumMod val="65000"/>
                  <a:lumOff val="35000"/>
                </a:schemeClr>
              </a:solidFill>
              <a:latin typeface="Corbel" panose="020B0503020204020204" pitchFamily="34" charset="0"/>
            </a:endParaRPr>
          </a:p>
        </p:txBody>
      </p:sp>
      <p:sp>
        <p:nvSpPr>
          <p:cNvPr id="3" name="TextBox 2">
            <a:extLst>
              <a:ext uri="{FF2B5EF4-FFF2-40B4-BE49-F238E27FC236}">
                <a16:creationId xmlns:a16="http://schemas.microsoft.com/office/drawing/2014/main" id="{E0B3E89A-2183-06A4-EDD1-4420C94706F0}"/>
              </a:ext>
            </a:extLst>
          </p:cNvPr>
          <p:cNvSpPr txBox="1"/>
          <p:nvPr/>
        </p:nvSpPr>
        <p:spPr>
          <a:xfrm>
            <a:off x="804277" y="5197370"/>
            <a:ext cx="7009040" cy="553998"/>
          </a:xfrm>
          <a:prstGeom prst="rect">
            <a:avLst/>
          </a:prstGeom>
          <a:noFill/>
        </p:spPr>
        <p:txBody>
          <a:bodyPr wrap="square">
            <a:spAutoFit/>
          </a:bodyPr>
          <a:lstStyle/>
          <a:p>
            <a:pPr algn="l"/>
            <a:r>
              <a:rPr lang="en-US" sz="1500" dirty="0">
                <a:solidFill>
                  <a:schemeClr val="tx1">
                    <a:lumMod val="65000"/>
                    <a:lumOff val="35000"/>
                  </a:schemeClr>
                </a:solidFill>
                <a:latin typeface="Corbel" panose="020B0503020204020204" pitchFamily="34" charset="0"/>
              </a:rPr>
              <a:t>Former team members: Barbara Richardson, Brenda Bray, Elizabeth Wood, Janet Walker, Tracy Klein </a:t>
            </a:r>
          </a:p>
        </p:txBody>
      </p:sp>
    </p:spTree>
    <p:extLst>
      <p:ext uri="{BB962C8B-B14F-4D97-AF65-F5344CB8AC3E}">
        <p14:creationId xmlns:p14="http://schemas.microsoft.com/office/powerpoint/2010/main" val="3236046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9BBC27-46F6-B547-E3E9-3B860C9D431A}"/>
              </a:ext>
            </a:extLst>
          </p:cNvPr>
          <p:cNvSpPr/>
          <p:nvPr/>
        </p:nvSpPr>
        <p:spPr>
          <a:xfrm>
            <a:off x="0" y="0"/>
            <a:ext cx="9144000" cy="4038600"/>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7C9326-3235-F84D-BF5B-F29BED1915FB}"/>
              </a:ext>
            </a:extLst>
          </p:cNvPr>
          <p:cNvSpPr>
            <a:spLocks noGrp="1"/>
          </p:cNvSpPr>
          <p:nvPr>
            <p:ph type="title"/>
          </p:nvPr>
        </p:nvSpPr>
        <p:spPr>
          <a:xfrm>
            <a:off x="341640" y="1408579"/>
            <a:ext cx="8550644" cy="2196353"/>
          </a:xfrm>
        </p:spPr>
        <p:txBody>
          <a:bodyPr vert="horz" lIns="68580" tIns="34290" rIns="68580" bIns="34290" rtlCol="0" anchor="b">
            <a:normAutofit/>
          </a:bodyPr>
          <a:lstStyle/>
          <a:p>
            <a:r>
              <a:rPr lang="en-US" sz="3600" dirty="0">
                <a:solidFill>
                  <a:srgbClr val="FFFFFF"/>
                </a:solidFill>
                <a:latin typeface="+mj-lt"/>
                <a:ea typeface="+mj-ea"/>
                <a:cs typeface="+mj-cs"/>
              </a:rPr>
              <a:t>Pain and Substance Use:</a:t>
            </a:r>
            <a:br>
              <a:rPr lang="en-US" sz="3600" dirty="0">
                <a:solidFill>
                  <a:srgbClr val="FFFFFF"/>
                </a:solidFill>
                <a:latin typeface="+mj-lt"/>
                <a:ea typeface="+mj-ea"/>
                <a:cs typeface="+mj-cs"/>
              </a:rPr>
            </a:br>
            <a:r>
              <a:rPr lang="en-US" sz="3600" dirty="0">
                <a:solidFill>
                  <a:srgbClr val="FFFFFF"/>
                </a:solidFill>
                <a:latin typeface="+mj-lt"/>
                <a:ea typeface="+mj-ea"/>
                <a:cs typeface="+mj-cs"/>
              </a:rPr>
              <a:t>Addressing the conundrum </a:t>
            </a:r>
          </a:p>
        </p:txBody>
      </p:sp>
      <p:sp>
        <p:nvSpPr>
          <p:cNvPr id="3" name="Content Placeholder 2">
            <a:extLst>
              <a:ext uri="{FF2B5EF4-FFF2-40B4-BE49-F238E27FC236}">
                <a16:creationId xmlns:a16="http://schemas.microsoft.com/office/drawing/2014/main" id="{952B87B3-B673-BE46-BBD0-E912637E5289}"/>
              </a:ext>
            </a:extLst>
          </p:cNvPr>
          <p:cNvSpPr>
            <a:spLocks noGrp="1"/>
          </p:cNvSpPr>
          <p:nvPr>
            <p:ph idx="1"/>
          </p:nvPr>
        </p:nvSpPr>
        <p:spPr>
          <a:xfrm>
            <a:off x="377662" y="4501963"/>
            <a:ext cx="7504463" cy="1890432"/>
          </a:xfrm>
        </p:spPr>
        <p:txBody>
          <a:bodyPr vert="horz" lIns="68580" tIns="34290" rIns="68580" bIns="34290" rtlCol="0" anchor="ctr">
            <a:normAutofit/>
          </a:bodyPr>
          <a:lstStyle/>
          <a:p>
            <a:pPr marL="0" indent="0">
              <a:buNone/>
            </a:pPr>
            <a:r>
              <a:rPr lang="en-US" sz="1800" dirty="0">
                <a:solidFill>
                  <a:schemeClr val="tx1"/>
                </a:solidFill>
                <a:latin typeface="+mn-lt"/>
                <a:ea typeface="+mn-ea"/>
                <a:cs typeface="+mn-cs"/>
              </a:rPr>
              <a:t>Marian Wilson, PhD, MPH, RN, PMGT-BC</a:t>
            </a:r>
          </a:p>
          <a:p>
            <a:pPr marL="0" indent="0">
              <a:buNone/>
            </a:pPr>
            <a:r>
              <a:rPr lang="en-US" sz="1800" dirty="0">
                <a:solidFill>
                  <a:schemeClr val="tx1"/>
                </a:solidFill>
                <a:latin typeface="+mn-lt"/>
                <a:cs typeface="+mn-cs"/>
              </a:rPr>
              <a:t>Washington State University College of Nursing</a:t>
            </a:r>
          </a:p>
          <a:p>
            <a:pPr marL="0" indent="0">
              <a:buNone/>
            </a:pPr>
            <a:r>
              <a:rPr lang="en-US" sz="1800" dirty="0">
                <a:solidFill>
                  <a:schemeClr val="tx1"/>
                </a:solidFill>
                <a:latin typeface="+mn-lt"/>
                <a:ea typeface="+mn-ea"/>
                <a:cs typeface="+mn-cs"/>
              </a:rPr>
              <a:t>Associate Professor</a:t>
            </a:r>
          </a:p>
          <a:p>
            <a:pPr marL="0" indent="0">
              <a:buNone/>
            </a:pPr>
            <a:r>
              <a:rPr lang="en-US" dirty="0">
                <a:solidFill>
                  <a:schemeClr val="tx1"/>
                </a:solidFill>
              </a:rPr>
              <a:t>Phone: 509-324-7443</a:t>
            </a:r>
          </a:p>
          <a:p>
            <a:pPr marL="0" indent="0">
              <a:buNone/>
            </a:pPr>
            <a:r>
              <a:rPr lang="en-US" dirty="0">
                <a:solidFill>
                  <a:schemeClr val="tx1"/>
                </a:solidFill>
              </a:rPr>
              <a:t>Email: </a:t>
            </a:r>
            <a:r>
              <a:rPr lang="en-US" u="sng" dirty="0">
                <a:solidFill>
                  <a:schemeClr val="tx1"/>
                </a:solidFill>
                <a:hlinkClick r:id="rId2">
                  <a:extLst>
                    <a:ext uri="{A12FA001-AC4F-418D-AE19-62706E023703}">
                      <ahyp:hlinkClr xmlns:ahyp="http://schemas.microsoft.com/office/drawing/2018/hyperlinkcolor" val="tx"/>
                    </a:ext>
                  </a:extLst>
                </a:hlinkClick>
              </a:rPr>
              <a:t>marian.wilson@wsu.edu</a:t>
            </a:r>
            <a:endParaRPr lang="en-US" dirty="0">
              <a:solidFill>
                <a:schemeClr val="tx1"/>
              </a:solidFill>
            </a:endParaRPr>
          </a:p>
          <a:p>
            <a:pPr marL="0" indent="0">
              <a:buNone/>
            </a:pPr>
            <a:endParaRPr lang="en-US" sz="1800" dirty="0">
              <a:solidFill>
                <a:schemeClr val="tx1"/>
              </a:solidFill>
              <a:latin typeface="+mn-lt"/>
              <a:ea typeface="+mn-ea"/>
              <a:cs typeface="+mn-cs"/>
            </a:endParaRPr>
          </a:p>
        </p:txBody>
      </p:sp>
    </p:spTree>
    <p:extLst>
      <p:ext uri="{BB962C8B-B14F-4D97-AF65-F5344CB8AC3E}">
        <p14:creationId xmlns:p14="http://schemas.microsoft.com/office/powerpoint/2010/main" val="3187238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C14C-AE7A-B0A2-ECDF-ACCBDE1A1211}"/>
              </a:ext>
            </a:extLst>
          </p:cNvPr>
          <p:cNvSpPr>
            <a:spLocks noGrp="1"/>
          </p:cNvSpPr>
          <p:nvPr>
            <p:ph type="title" idx="4294967295"/>
          </p:nvPr>
        </p:nvSpPr>
        <p:spPr>
          <a:xfrm>
            <a:off x="2810432" y="381000"/>
            <a:ext cx="6266786" cy="1004022"/>
          </a:xfrm>
        </p:spPr>
        <p:txBody>
          <a:bodyPr vert="horz" lIns="68580" tIns="34290" rIns="68580" bIns="34290" rtlCol="0" anchor="ctr">
            <a:normAutofit/>
          </a:bodyPr>
          <a:lstStyle/>
          <a:p>
            <a:pPr algn="ctr"/>
            <a:r>
              <a:rPr lang="en-US" sz="3000" dirty="0">
                <a:latin typeface="+mn-lt"/>
              </a:rPr>
              <a:t>Pain promotes and reinforces substance use</a:t>
            </a:r>
          </a:p>
        </p:txBody>
      </p:sp>
      <p:pic>
        <p:nvPicPr>
          <p:cNvPr id="22" name="Picture 21" descr="Adhesive bandages">
            <a:extLst>
              <a:ext uri="{FF2B5EF4-FFF2-40B4-BE49-F238E27FC236}">
                <a16:creationId xmlns:a16="http://schemas.microsoft.com/office/drawing/2014/main" id="{6C44E03B-09BD-E736-8F95-FA20FDE8B2F8}"/>
              </a:ext>
            </a:extLst>
          </p:cNvPr>
          <p:cNvPicPr>
            <a:picLocks noChangeAspect="1"/>
          </p:cNvPicPr>
          <p:nvPr/>
        </p:nvPicPr>
        <p:blipFill rotWithShape="1">
          <a:blip r:embed="rId3"/>
          <a:srcRect l="17057" r="46397" b="-1"/>
          <a:stretch/>
        </p:blipFill>
        <p:spPr>
          <a:xfrm>
            <a:off x="-1143000" y="0"/>
            <a:ext cx="3754743" cy="6857999"/>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graphicFrame>
        <p:nvGraphicFramePr>
          <p:cNvPr id="4" name="Content Placeholder 7">
            <a:extLst>
              <a:ext uri="{FF2B5EF4-FFF2-40B4-BE49-F238E27FC236}">
                <a16:creationId xmlns:a16="http://schemas.microsoft.com/office/drawing/2014/main" id="{D1DBF6AD-AA4C-CC09-26B9-C0C43F82EE50}"/>
              </a:ext>
            </a:extLst>
          </p:cNvPr>
          <p:cNvGraphicFramePr>
            <a:graphicFrameLocks/>
          </p:cNvGraphicFramePr>
          <p:nvPr>
            <p:extLst>
              <p:ext uri="{D42A27DB-BD31-4B8C-83A1-F6EECF244321}">
                <p14:modId xmlns:p14="http://schemas.microsoft.com/office/powerpoint/2010/main" val="3180197499"/>
              </p:ext>
            </p:extLst>
          </p:nvPr>
        </p:nvGraphicFramePr>
        <p:xfrm>
          <a:off x="2687942" y="1752600"/>
          <a:ext cx="6389276" cy="45854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92150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0159F8-7BCF-B676-8E81-AC1922EA3127}"/>
              </a:ext>
            </a:extLst>
          </p:cNvPr>
          <p:cNvSpPr>
            <a:spLocks noGrp="1"/>
          </p:cNvSpPr>
          <p:nvPr>
            <p:ph type="title"/>
          </p:nvPr>
        </p:nvSpPr>
        <p:spPr>
          <a:xfrm>
            <a:off x="206991" y="1993977"/>
            <a:ext cx="8829354" cy="196208"/>
          </a:xfrm>
        </p:spPr>
        <p:txBody>
          <a:bodyPr>
            <a:normAutofit fontScale="90000"/>
          </a:bodyPr>
          <a:lstStyle/>
          <a:p>
            <a:br>
              <a:rPr lang="en-US">
                <a:solidFill>
                  <a:schemeClr val="tx1"/>
                </a:solidFill>
              </a:rPr>
            </a:br>
            <a:endParaRPr lang="en-US">
              <a:solidFill>
                <a:schemeClr val="tx1"/>
              </a:solidFill>
            </a:endParaRPr>
          </a:p>
        </p:txBody>
      </p:sp>
      <p:sp>
        <p:nvSpPr>
          <p:cNvPr id="2" name="Title 1">
            <a:extLst>
              <a:ext uri="{FF2B5EF4-FFF2-40B4-BE49-F238E27FC236}">
                <a16:creationId xmlns:a16="http://schemas.microsoft.com/office/drawing/2014/main" id="{F239E6A4-8FFA-C1AF-739D-280C89CD63F8}"/>
              </a:ext>
            </a:extLst>
          </p:cNvPr>
          <p:cNvSpPr txBox="1">
            <a:spLocks/>
          </p:cNvSpPr>
          <p:nvPr/>
        </p:nvSpPr>
        <p:spPr>
          <a:xfrm>
            <a:off x="565366" y="609600"/>
            <a:ext cx="8013268" cy="787834"/>
          </a:xfrm>
        </p:spPr>
        <p:txBody>
          <a:bodyPr anchor="t"/>
          <a:lstStyle>
            <a:lvl1pPr algn="l" defTabSz="914400" rtl="0" eaLnBrk="1" latinLnBrk="0" hangingPunct="1">
              <a:lnSpc>
                <a:spcPct val="90000"/>
              </a:lnSpc>
              <a:spcBef>
                <a:spcPct val="0"/>
              </a:spcBef>
              <a:buNone/>
              <a:defRPr sz="3600" kern="1200" baseline="0">
                <a:solidFill>
                  <a:schemeClr val="bg1"/>
                </a:solidFill>
                <a:latin typeface="+mj-lt"/>
                <a:ea typeface="+mj-ea"/>
                <a:cs typeface="+mj-cs"/>
              </a:defRPr>
            </a:lvl1pPr>
          </a:lstStyle>
          <a:p>
            <a:pPr algn="ctr"/>
            <a:r>
              <a:rPr lang="en-US" sz="3000" dirty="0">
                <a:solidFill>
                  <a:schemeClr val="tx1"/>
                </a:solidFill>
                <a:latin typeface="+mn-lt"/>
              </a:rPr>
              <a:t>What is the risk of Opioid Use Disorder when prescribed opioids for pain?</a:t>
            </a:r>
          </a:p>
        </p:txBody>
      </p:sp>
      <p:graphicFrame>
        <p:nvGraphicFramePr>
          <p:cNvPr id="12" name="Content Placeholder 2">
            <a:extLst>
              <a:ext uri="{FF2B5EF4-FFF2-40B4-BE49-F238E27FC236}">
                <a16:creationId xmlns:a16="http://schemas.microsoft.com/office/drawing/2014/main" id="{3A77D615-63D7-D395-B95F-48FAB8D77174}"/>
              </a:ext>
            </a:extLst>
          </p:cNvPr>
          <p:cNvGraphicFramePr>
            <a:graphicFrameLocks/>
          </p:cNvGraphicFramePr>
          <p:nvPr>
            <p:extLst>
              <p:ext uri="{D42A27DB-BD31-4B8C-83A1-F6EECF244321}">
                <p14:modId xmlns:p14="http://schemas.microsoft.com/office/powerpoint/2010/main" val="3843018034"/>
              </p:ext>
            </p:extLst>
          </p:nvPr>
        </p:nvGraphicFramePr>
        <p:xfrm>
          <a:off x="4041784" y="1752600"/>
          <a:ext cx="5029586"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Placeholder 3">
            <a:extLst>
              <a:ext uri="{FF2B5EF4-FFF2-40B4-BE49-F238E27FC236}">
                <a16:creationId xmlns:a16="http://schemas.microsoft.com/office/drawing/2014/main" id="{8CD0954A-B586-FC3E-8D05-5FCCA09124F2}"/>
              </a:ext>
            </a:extLst>
          </p:cNvPr>
          <p:cNvPicPr>
            <a:picLocks noChangeAspect="1"/>
          </p:cNvPicPr>
          <p:nvPr/>
        </p:nvPicPr>
        <p:blipFill>
          <a:blip r:embed="rId8">
            <a:alphaModFix amt="85000"/>
          </a:blip>
          <a:srcRect l="12794" r="12794"/>
          <a:stretch>
            <a:fillRect/>
          </a:stretch>
        </p:blipFill>
        <p:spPr>
          <a:xfrm>
            <a:off x="283979" y="2040338"/>
            <a:ext cx="3680817" cy="3293662"/>
          </a:xfrm>
          <a:prstGeom prst="rect">
            <a:avLst/>
          </a:prstGeom>
          <a:ln>
            <a:noFill/>
          </a:ln>
          <a:effectLst>
            <a:softEdge rad="112500"/>
          </a:effectLst>
        </p:spPr>
      </p:pic>
    </p:spTree>
    <p:extLst>
      <p:ext uri="{BB962C8B-B14F-4D97-AF65-F5344CB8AC3E}">
        <p14:creationId xmlns:p14="http://schemas.microsoft.com/office/powerpoint/2010/main" val="153988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3E3BB05-2963-2D46-E496-4B399F94B03C}"/>
              </a:ext>
            </a:extLst>
          </p:cNvPr>
          <p:cNvSpPr txBox="1"/>
          <p:nvPr/>
        </p:nvSpPr>
        <p:spPr>
          <a:xfrm>
            <a:off x="96320" y="1865071"/>
            <a:ext cx="2854931" cy="2821871"/>
          </a:xfrm>
          <a:prstGeom prst="rect">
            <a:avLst/>
          </a:prstGeom>
        </p:spPr>
        <p:txBody>
          <a:bodyPr vert="horz" lIns="68580" tIns="34290" rIns="68580" bIns="34290" rtlCol="0">
            <a:noAutofit/>
          </a:bodyPr>
          <a:lstStyle/>
          <a:p>
            <a:pPr>
              <a:lnSpc>
                <a:spcPct val="90000"/>
              </a:lnSpc>
              <a:spcAft>
                <a:spcPts val="450"/>
              </a:spcAft>
            </a:pPr>
            <a:r>
              <a:rPr lang="en-US" sz="2400" dirty="0"/>
              <a:t>Overarching goal:</a:t>
            </a:r>
          </a:p>
          <a:p>
            <a:pPr>
              <a:lnSpc>
                <a:spcPct val="90000"/>
              </a:lnSpc>
              <a:spcAft>
                <a:spcPts val="450"/>
              </a:spcAft>
            </a:pPr>
            <a:r>
              <a:rPr lang="en-US" sz="2100" dirty="0"/>
              <a:t>	</a:t>
            </a:r>
          </a:p>
          <a:p>
            <a:pPr>
              <a:lnSpc>
                <a:spcPct val="90000"/>
              </a:lnSpc>
              <a:spcAft>
                <a:spcPts val="450"/>
              </a:spcAft>
            </a:pPr>
            <a:r>
              <a:rPr lang="en-US" sz="2100" dirty="0"/>
              <a:t>Reduce harms related to poorly managed pain and substance use by increasing access to effective </a:t>
            </a:r>
            <a:r>
              <a:rPr lang="en-US" sz="2100"/>
              <a:t>pain management.</a:t>
            </a:r>
            <a:endParaRPr lang="en-US" sz="2100" dirty="0"/>
          </a:p>
        </p:txBody>
      </p:sp>
      <p:pic>
        <p:nvPicPr>
          <p:cNvPr id="4" name="Picture 3">
            <a:extLst>
              <a:ext uri="{FF2B5EF4-FFF2-40B4-BE49-F238E27FC236}">
                <a16:creationId xmlns:a16="http://schemas.microsoft.com/office/drawing/2014/main" id="{2419D4C1-CB0B-D3DB-7F1E-583DA9B424FB}"/>
              </a:ext>
            </a:extLst>
          </p:cNvPr>
          <p:cNvPicPr>
            <a:picLocks noChangeAspect="1"/>
          </p:cNvPicPr>
          <p:nvPr/>
        </p:nvPicPr>
        <p:blipFill>
          <a:blip r:embed="rId3"/>
          <a:stretch>
            <a:fillRect/>
          </a:stretch>
        </p:blipFill>
        <p:spPr>
          <a:xfrm>
            <a:off x="5656896" y="857250"/>
            <a:ext cx="3487104" cy="4168432"/>
          </a:xfrm>
          <a:prstGeom prst="rect">
            <a:avLst/>
          </a:prstGeom>
        </p:spPr>
      </p:pic>
      <p:pic>
        <p:nvPicPr>
          <p:cNvPr id="8" name="Picture 7">
            <a:extLst>
              <a:ext uri="{FF2B5EF4-FFF2-40B4-BE49-F238E27FC236}">
                <a16:creationId xmlns:a16="http://schemas.microsoft.com/office/drawing/2014/main" id="{B5D37D59-24E4-7B50-3A20-7AD1F03056B6}"/>
              </a:ext>
            </a:extLst>
          </p:cNvPr>
          <p:cNvPicPr>
            <a:picLocks noChangeAspect="1"/>
          </p:cNvPicPr>
          <p:nvPr/>
        </p:nvPicPr>
        <p:blipFill>
          <a:blip r:embed="rId4"/>
          <a:stretch>
            <a:fillRect/>
          </a:stretch>
        </p:blipFill>
        <p:spPr>
          <a:xfrm>
            <a:off x="2836252" y="2452314"/>
            <a:ext cx="3489539" cy="3147518"/>
          </a:xfrm>
          <a:prstGeom prst="rect">
            <a:avLst/>
          </a:prstGeom>
        </p:spPr>
      </p:pic>
      <p:sp>
        <p:nvSpPr>
          <p:cNvPr id="10" name="Title 1">
            <a:extLst>
              <a:ext uri="{FF2B5EF4-FFF2-40B4-BE49-F238E27FC236}">
                <a16:creationId xmlns:a16="http://schemas.microsoft.com/office/drawing/2014/main" id="{5D4B0E4A-148D-498C-A511-0A174B3C2D99}"/>
              </a:ext>
            </a:extLst>
          </p:cNvPr>
          <p:cNvSpPr txBox="1">
            <a:spLocks/>
          </p:cNvSpPr>
          <p:nvPr/>
        </p:nvSpPr>
        <p:spPr>
          <a:xfrm>
            <a:off x="154112" y="938310"/>
            <a:ext cx="4962418" cy="73573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dirty="0">
                <a:latin typeface="+mn-lt"/>
              </a:rPr>
              <a:t>Aligning with state and local priorities</a:t>
            </a:r>
          </a:p>
        </p:txBody>
      </p:sp>
    </p:spTree>
    <p:extLst>
      <p:ext uri="{BB962C8B-B14F-4D97-AF65-F5344CB8AC3E}">
        <p14:creationId xmlns:p14="http://schemas.microsoft.com/office/powerpoint/2010/main" val="2832628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528B39F-E328-222A-3595-E73AD706B03A}"/>
              </a:ext>
            </a:extLst>
          </p:cNvPr>
          <p:cNvSpPr/>
          <p:nvPr/>
        </p:nvSpPr>
        <p:spPr>
          <a:xfrm>
            <a:off x="0" y="0"/>
            <a:ext cx="9144000" cy="1828800"/>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FD933E-2E68-6409-5842-F09F3316B9C5}"/>
              </a:ext>
            </a:extLst>
          </p:cNvPr>
          <p:cNvSpPr>
            <a:spLocks noGrp="1"/>
          </p:cNvSpPr>
          <p:nvPr>
            <p:ph type="title"/>
          </p:nvPr>
        </p:nvSpPr>
        <p:spPr>
          <a:xfrm>
            <a:off x="524785" y="556595"/>
            <a:ext cx="5297791" cy="869400"/>
          </a:xfrm>
        </p:spPr>
        <p:txBody>
          <a:bodyPr vert="horz" lIns="68580" tIns="34290" rIns="68580" bIns="34290" rtlCol="0" anchor="ctr">
            <a:normAutofit fontScale="90000"/>
          </a:bodyPr>
          <a:lstStyle/>
          <a:p>
            <a:r>
              <a:rPr lang="en-US" sz="3000" dirty="0">
                <a:solidFill>
                  <a:schemeClr val="bg1"/>
                </a:solidFill>
                <a:latin typeface="+mj-lt"/>
                <a:ea typeface="+mj-ea"/>
                <a:cs typeface="+mj-cs"/>
              </a:rPr>
              <a:t>Study 1: The COMFORT Study</a:t>
            </a:r>
          </a:p>
        </p:txBody>
      </p:sp>
      <p:pic>
        <p:nvPicPr>
          <p:cNvPr id="7" name="Picture 6">
            <a:extLst>
              <a:ext uri="{FF2B5EF4-FFF2-40B4-BE49-F238E27FC236}">
                <a16:creationId xmlns:a16="http://schemas.microsoft.com/office/drawing/2014/main" id="{4EC17D42-02AD-2BAC-76AD-A6571ABFF728}"/>
              </a:ext>
            </a:extLst>
          </p:cNvPr>
          <p:cNvPicPr>
            <a:picLocks noChangeAspect="1"/>
          </p:cNvPicPr>
          <p:nvPr/>
        </p:nvPicPr>
        <p:blipFill>
          <a:blip r:embed="rId2"/>
          <a:stretch>
            <a:fillRect/>
          </a:stretch>
        </p:blipFill>
        <p:spPr>
          <a:xfrm>
            <a:off x="3907025" y="2216233"/>
            <a:ext cx="5169874" cy="2908055"/>
          </a:xfrm>
          <a:prstGeom prst="rect">
            <a:avLst/>
          </a:prstGeom>
        </p:spPr>
      </p:pic>
      <p:sp>
        <p:nvSpPr>
          <p:cNvPr id="17" name="TextBox 16">
            <a:extLst>
              <a:ext uri="{FF2B5EF4-FFF2-40B4-BE49-F238E27FC236}">
                <a16:creationId xmlns:a16="http://schemas.microsoft.com/office/drawing/2014/main" id="{AAB48338-35C8-101B-0CE3-95182AA36B5B}"/>
              </a:ext>
            </a:extLst>
          </p:cNvPr>
          <p:cNvSpPr txBox="1"/>
          <p:nvPr/>
        </p:nvSpPr>
        <p:spPr>
          <a:xfrm>
            <a:off x="52999" y="2573075"/>
            <a:ext cx="3786925" cy="3693319"/>
          </a:xfrm>
          <a:prstGeom prst="rect">
            <a:avLst/>
          </a:prstGeom>
          <a:noFill/>
        </p:spPr>
        <p:txBody>
          <a:bodyPr wrap="square" rtlCol="0">
            <a:spAutoFit/>
          </a:bodyPr>
          <a:lstStyle/>
          <a:p>
            <a:r>
              <a:rPr lang="en-US" b="1" dirty="0"/>
              <a:t>Partners:</a:t>
            </a:r>
          </a:p>
          <a:p>
            <a:pPr marL="257175" indent="-257175">
              <a:buFont typeface="Arial" panose="020B0604020202020204" pitchFamily="34" charset="0"/>
              <a:buChar char="•"/>
            </a:pPr>
            <a:r>
              <a:rPr lang="en-US" dirty="0"/>
              <a:t>Spokane Regional Opioid Task Force </a:t>
            </a:r>
          </a:p>
          <a:p>
            <a:pPr marL="257175" indent="-257175">
              <a:buFont typeface="Arial" panose="020B0604020202020204" pitchFamily="34" charset="0"/>
              <a:buChar char="•"/>
            </a:pPr>
            <a:r>
              <a:rPr lang="en-US" dirty="0"/>
              <a:t>CHAS Health</a:t>
            </a:r>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a:p>
            <a:r>
              <a:rPr lang="en-US" b="1" dirty="0"/>
              <a:t>Mission:</a:t>
            </a:r>
          </a:p>
          <a:p>
            <a:pPr marL="257175" indent="-257175">
              <a:buFont typeface="Arial" panose="020B0604020202020204" pitchFamily="34" charset="0"/>
              <a:buChar char="•"/>
            </a:pPr>
            <a:r>
              <a:rPr lang="en-US" dirty="0"/>
              <a:t>Remove barriers and increase use of non-pharmacological pain management treatments</a:t>
            </a:r>
          </a:p>
          <a:p>
            <a:pPr marL="257175" indent="-257175">
              <a:buFont typeface="Arial" panose="020B0604020202020204" pitchFamily="34" charset="0"/>
              <a:buChar char="•"/>
            </a:pPr>
            <a:endParaRPr lang="en-US" dirty="0"/>
          </a:p>
        </p:txBody>
      </p:sp>
      <p:pic>
        <p:nvPicPr>
          <p:cNvPr id="24" name="Picture 23">
            <a:extLst>
              <a:ext uri="{FF2B5EF4-FFF2-40B4-BE49-F238E27FC236}">
                <a16:creationId xmlns:a16="http://schemas.microsoft.com/office/drawing/2014/main" id="{04347824-D92A-E7A6-3556-99EE7A2FBB97}"/>
              </a:ext>
            </a:extLst>
          </p:cNvPr>
          <p:cNvPicPr>
            <a:picLocks noChangeAspect="1"/>
          </p:cNvPicPr>
          <p:nvPr/>
        </p:nvPicPr>
        <p:blipFill>
          <a:blip r:embed="rId3"/>
          <a:stretch>
            <a:fillRect/>
          </a:stretch>
        </p:blipFill>
        <p:spPr>
          <a:xfrm>
            <a:off x="7706421" y="642021"/>
            <a:ext cx="1153152" cy="577654"/>
          </a:xfrm>
          <a:prstGeom prst="rect">
            <a:avLst/>
          </a:prstGeom>
        </p:spPr>
      </p:pic>
      <p:pic>
        <p:nvPicPr>
          <p:cNvPr id="26" name="Picture 25">
            <a:extLst>
              <a:ext uri="{FF2B5EF4-FFF2-40B4-BE49-F238E27FC236}">
                <a16:creationId xmlns:a16="http://schemas.microsoft.com/office/drawing/2014/main" id="{BC05967B-64DD-1157-CC73-8FA2FF1B8944}"/>
              </a:ext>
            </a:extLst>
          </p:cNvPr>
          <p:cNvPicPr>
            <a:picLocks noChangeAspect="1"/>
          </p:cNvPicPr>
          <p:nvPr/>
        </p:nvPicPr>
        <p:blipFill>
          <a:blip r:embed="rId4"/>
          <a:stretch>
            <a:fillRect/>
          </a:stretch>
        </p:blipFill>
        <p:spPr>
          <a:xfrm>
            <a:off x="6273865" y="609600"/>
            <a:ext cx="1255334" cy="642494"/>
          </a:xfrm>
          <a:prstGeom prst="rect">
            <a:avLst/>
          </a:prstGeom>
        </p:spPr>
      </p:pic>
    </p:spTree>
    <p:extLst>
      <p:ext uri="{BB962C8B-B14F-4D97-AF65-F5344CB8AC3E}">
        <p14:creationId xmlns:p14="http://schemas.microsoft.com/office/powerpoint/2010/main" val="2349392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366D6BA-BD03-ADE7-D20D-3AE046BEBB14}"/>
              </a:ext>
            </a:extLst>
          </p:cNvPr>
          <p:cNvSpPr/>
          <p:nvPr/>
        </p:nvSpPr>
        <p:spPr>
          <a:xfrm>
            <a:off x="-39438" y="0"/>
            <a:ext cx="9200199" cy="1828800"/>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FD933E-2E68-6409-5842-F09F3316B9C5}"/>
              </a:ext>
            </a:extLst>
          </p:cNvPr>
          <p:cNvSpPr>
            <a:spLocks noGrp="1"/>
          </p:cNvSpPr>
          <p:nvPr>
            <p:ph type="title"/>
          </p:nvPr>
        </p:nvSpPr>
        <p:spPr>
          <a:xfrm>
            <a:off x="524785" y="463750"/>
            <a:ext cx="5297791" cy="869400"/>
          </a:xfrm>
        </p:spPr>
        <p:txBody>
          <a:bodyPr vert="horz" lIns="68580" tIns="34290" rIns="68580" bIns="34290" rtlCol="0" anchor="ctr">
            <a:normAutofit fontScale="90000"/>
          </a:bodyPr>
          <a:lstStyle/>
          <a:p>
            <a:r>
              <a:rPr lang="en-US" sz="3000" dirty="0">
                <a:solidFill>
                  <a:schemeClr val="bg1"/>
                </a:solidFill>
                <a:latin typeface="+mj-lt"/>
                <a:ea typeface="+mj-ea"/>
                <a:cs typeface="+mj-cs"/>
              </a:rPr>
              <a:t>Study 1: The COMFORT Study</a:t>
            </a:r>
          </a:p>
        </p:txBody>
      </p:sp>
      <p:sp>
        <p:nvSpPr>
          <p:cNvPr id="17" name="TextBox 16">
            <a:extLst>
              <a:ext uri="{FF2B5EF4-FFF2-40B4-BE49-F238E27FC236}">
                <a16:creationId xmlns:a16="http://schemas.microsoft.com/office/drawing/2014/main" id="{AAB48338-35C8-101B-0CE3-95182AA36B5B}"/>
              </a:ext>
            </a:extLst>
          </p:cNvPr>
          <p:cNvSpPr txBox="1"/>
          <p:nvPr/>
        </p:nvSpPr>
        <p:spPr>
          <a:xfrm>
            <a:off x="381000" y="2015846"/>
            <a:ext cx="6018087" cy="3693319"/>
          </a:xfrm>
          <a:prstGeom prst="rect">
            <a:avLst/>
          </a:prstGeom>
          <a:noFill/>
        </p:spPr>
        <p:txBody>
          <a:bodyPr wrap="square" rtlCol="0">
            <a:spAutoFit/>
          </a:bodyPr>
          <a:lstStyle/>
          <a:p>
            <a:r>
              <a:rPr lang="en-US" b="1" dirty="0"/>
              <a:t>Outcomes</a:t>
            </a:r>
          </a:p>
          <a:p>
            <a:pPr marL="257175" indent="-257175">
              <a:buFont typeface="Wingdings" panose="05000000000000000000" pitchFamily="2" charset="2"/>
              <a:buChar char="Ø"/>
            </a:pPr>
            <a:r>
              <a:rPr lang="en-US" dirty="0"/>
              <a:t>Successfully piloted 92 telehealth consultations for 16 adults with chronic pain prescribed opioids. </a:t>
            </a:r>
          </a:p>
          <a:p>
            <a:pPr marL="600075" lvl="1" indent="-257175">
              <a:buFont typeface="Arial" panose="020B0604020202020204" pitchFamily="34" charset="0"/>
              <a:buChar char="•"/>
            </a:pPr>
            <a:r>
              <a:rPr lang="en-US" dirty="0"/>
              <a:t>Yoga Therapy (34%)</a:t>
            </a:r>
          </a:p>
          <a:p>
            <a:pPr marL="600075" lvl="1" indent="-257175">
              <a:buFont typeface="Arial" panose="020B0604020202020204" pitchFamily="34" charset="0"/>
              <a:buChar char="•"/>
            </a:pPr>
            <a:r>
              <a:rPr lang="en-US" dirty="0"/>
              <a:t>Physical Therapy (28%)</a:t>
            </a:r>
          </a:p>
          <a:p>
            <a:pPr marL="600075" lvl="1" indent="-257175">
              <a:buFont typeface="Arial" panose="020B0604020202020204" pitchFamily="34" charset="0"/>
              <a:buChar char="•"/>
            </a:pPr>
            <a:r>
              <a:rPr lang="en-US" dirty="0"/>
              <a:t>Massage Therapy (25%)</a:t>
            </a:r>
          </a:p>
          <a:p>
            <a:pPr marL="600075" lvl="1" indent="-257175">
              <a:buFont typeface="Arial" panose="020B0604020202020204" pitchFamily="34" charset="0"/>
              <a:buChar char="•"/>
            </a:pPr>
            <a:r>
              <a:rPr lang="en-US" dirty="0"/>
              <a:t>Chiropractic Therapy (12%)</a:t>
            </a:r>
          </a:p>
          <a:p>
            <a:pPr marL="600075" lvl="1" indent="-257175">
              <a:buFont typeface="Arial" panose="020B0604020202020204" pitchFamily="34" charset="0"/>
              <a:buChar char="•"/>
            </a:pPr>
            <a:endParaRPr lang="en-US" dirty="0"/>
          </a:p>
          <a:p>
            <a:pPr marL="257175" indent="-257175">
              <a:buFont typeface="Wingdings" panose="05000000000000000000" pitchFamily="2" charset="2"/>
              <a:buChar char="Ø"/>
            </a:pPr>
            <a:r>
              <a:rPr lang="en-US" dirty="0"/>
              <a:t>Pain intensity/interference and depression significantly improved from pre-test to 6-week post-test.</a:t>
            </a:r>
          </a:p>
          <a:p>
            <a:pPr marL="257175" indent="-257175">
              <a:buFont typeface="Wingdings" panose="05000000000000000000" pitchFamily="2" charset="2"/>
              <a:buChar char="Ø"/>
            </a:pPr>
            <a:r>
              <a:rPr lang="en-US" dirty="0"/>
              <a:t>High satisfaction, 96% attendance.</a:t>
            </a:r>
          </a:p>
          <a:p>
            <a:pPr marL="257175" indent="-257175">
              <a:buFont typeface="Wingdings" panose="05000000000000000000" pitchFamily="2" charset="2"/>
              <a:buChar char="Ø"/>
            </a:pPr>
            <a:r>
              <a:rPr lang="en-US" dirty="0"/>
              <a:t>Some reported ability to reduce opioid dose.</a:t>
            </a:r>
          </a:p>
        </p:txBody>
      </p:sp>
      <p:pic>
        <p:nvPicPr>
          <p:cNvPr id="22" name="Picture 21">
            <a:extLst>
              <a:ext uri="{FF2B5EF4-FFF2-40B4-BE49-F238E27FC236}">
                <a16:creationId xmlns:a16="http://schemas.microsoft.com/office/drawing/2014/main" id="{457314CE-EE8F-49D2-5B2A-AA11794CB4C0}"/>
              </a:ext>
            </a:extLst>
          </p:cNvPr>
          <p:cNvPicPr>
            <a:picLocks noChangeAspect="1"/>
          </p:cNvPicPr>
          <p:nvPr/>
        </p:nvPicPr>
        <p:blipFill>
          <a:blip r:embed="rId3"/>
          <a:stretch>
            <a:fillRect/>
          </a:stretch>
        </p:blipFill>
        <p:spPr>
          <a:xfrm>
            <a:off x="6010230" y="-15950"/>
            <a:ext cx="3156884" cy="2107181"/>
          </a:xfrm>
          <a:prstGeom prst="rect">
            <a:avLst/>
          </a:prstGeom>
        </p:spPr>
      </p:pic>
      <p:pic>
        <p:nvPicPr>
          <p:cNvPr id="23" name="Picture 22">
            <a:extLst>
              <a:ext uri="{FF2B5EF4-FFF2-40B4-BE49-F238E27FC236}">
                <a16:creationId xmlns:a16="http://schemas.microsoft.com/office/drawing/2014/main" id="{2ED58335-6CCF-87FF-CD7E-8F9574C7552B}"/>
              </a:ext>
            </a:extLst>
          </p:cNvPr>
          <p:cNvPicPr>
            <a:picLocks noChangeAspect="1"/>
          </p:cNvPicPr>
          <p:nvPr/>
        </p:nvPicPr>
        <p:blipFill>
          <a:blip r:embed="rId4"/>
          <a:stretch>
            <a:fillRect/>
          </a:stretch>
        </p:blipFill>
        <p:spPr>
          <a:xfrm>
            <a:off x="6781801" y="2174154"/>
            <a:ext cx="2317708" cy="3279311"/>
          </a:xfrm>
          <a:prstGeom prst="rect">
            <a:avLst/>
          </a:prstGeom>
        </p:spPr>
      </p:pic>
      <p:sp>
        <p:nvSpPr>
          <p:cNvPr id="6" name="TextBox 5">
            <a:extLst>
              <a:ext uri="{FF2B5EF4-FFF2-40B4-BE49-F238E27FC236}">
                <a16:creationId xmlns:a16="http://schemas.microsoft.com/office/drawing/2014/main" id="{F0D46CF0-B1A2-2B8F-7A40-64831A21AB40}"/>
              </a:ext>
            </a:extLst>
          </p:cNvPr>
          <p:cNvSpPr txBox="1"/>
          <p:nvPr/>
        </p:nvSpPr>
        <p:spPr>
          <a:xfrm>
            <a:off x="-39438" y="6083107"/>
            <a:ext cx="9144002" cy="622286"/>
          </a:xfrm>
          <a:prstGeom prst="rect">
            <a:avLst/>
          </a:prstGeom>
          <a:noFill/>
        </p:spPr>
        <p:txBody>
          <a:bodyPr wrap="square">
            <a:spAutoFit/>
          </a:bodyPr>
          <a:lstStyle/>
          <a:p>
            <a:pPr algn="ctr">
              <a:lnSpc>
                <a:spcPct val="107000"/>
              </a:lnSpc>
              <a:spcAft>
                <a:spcPts val="600"/>
              </a:spcAft>
            </a:pPr>
            <a:r>
              <a:rPr lang="en-US" sz="1650" i="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“These were great creative and innovative ideas that none of my doctors in the last four years have even mentioned.”</a:t>
            </a:r>
            <a:endParaRPr lang="en-US" sz="1650" dirty="0">
              <a:solidFill>
                <a:schemeClr val="accent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665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9" end="9"/>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3B93B7-E0F8-AAE2-8C92-1A48F7FAD6A0}"/>
              </a:ext>
            </a:extLst>
          </p:cNvPr>
          <p:cNvSpPr/>
          <p:nvPr/>
        </p:nvSpPr>
        <p:spPr>
          <a:xfrm>
            <a:off x="381000" y="5943600"/>
            <a:ext cx="2209799" cy="6390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a:extLst>
              <a:ext uri="{FF2B5EF4-FFF2-40B4-BE49-F238E27FC236}">
                <a16:creationId xmlns:a16="http://schemas.microsoft.com/office/drawing/2014/main" id="{0439676A-854C-44ED-9B8E-6119A52CBB8F}"/>
              </a:ext>
            </a:extLst>
          </p:cNvPr>
          <p:cNvSpPr>
            <a:spLocks noGrp="1"/>
          </p:cNvSpPr>
          <p:nvPr>
            <p:ph type="body" sz="quarter" idx="14"/>
          </p:nvPr>
        </p:nvSpPr>
        <p:spPr>
          <a:xfrm>
            <a:off x="381000" y="1066800"/>
            <a:ext cx="6553200" cy="494513"/>
          </a:xfrm>
        </p:spPr>
        <p:txBody>
          <a:bodyPr>
            <a:normAutofit/>
          </a:bodyPr>
          <a:lstStyle/>
          <a:p>
            <a:r>
              <a:rPr lang="en-US" dirty="0">
                <a:latin typeface="Arial" panose="020B0604020202020204" pitchFamily="34" charset="0"/>
                <a:cs typeface="Arial" panose="020B0604020202020204" pitchFamily="34" charset="0"/>
              </a:rPr>
              <a:t>Perinatal Opioid Use</a:t>
            </a:r>
          </a:p>
        </p:txBody>
      </p:sp>
      <p:sp>
        <p:nvSpPr>
          <p:cNvPr id="3" name="Text Placeholder 2">
            <a:extLst>
              <a:ext uri="{FF2B5EF4-FFF2-40B4-BE49-F238E27FC236}">
                <a16:creationId xmlns:a16="http://schemas.microsoft.com/office/drawing/2014/main" id="{081ABFE8-281B-492F-8419-C93C64202183}"/>
              </a:ext>
            </a:extLst>
          </p:cNvPr>
          <p:cNvSpPr>
            <a:spLocks noGrp="1"/>
          </p:cNvSpPr>
          <p:nvPr>
            <p:ph type="body" sz="quarter" idx="15"/>
          </p:nvPr>
        </p:nvSpPr>
        <p:spPr>
          <a:xfrm>
            <a:off x="381000" y="1670339"/>
            <a:ext cx="8305800" cy="3816062"/>
          </a:xfrm>
        </p:spPr>
        <p:txBody>
          <a:bodyPr>
            <a:noAutofit/>
          </a:bodyPr>
          <a:lstStyle/>
          <a:p>
            <a:pPr marL="342900" indent="-342900">
              <a:spcBef>
                <a:spcPts val="0"/>
              </a:spcBef>
              <a:spcAft>
                <a:spcPts val="1200"/>
              </a:spcAft>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Opioid use disorder (OUD) among pregnant women in the U.S. has increased by 400% in the last decade</a:t>
            </a:r>
            <a:r>
              <a:rPr lang="en-US" baseline="30000" dirty="0">
                <a:solidFill>
                  <a:schemeClr val="tx1"/>
                </a:solidFill>
                <a:latin typeface="Arial" panose="020B0604020202020204" pitchFamily="34" charset="0"/>
                <a:cs typeface="Arial" panose="020B0604020202020204" pitchFamily="34" charset="0"/>
              </a:rPr>
              <a:t>1</a:t>
            </a:r>
          </a:p>
          <a:p>
            <a:pPr marL="342900" indent="-342900">
              <a:spcBef>
                <a:spcPts val="0"/>
              </a:spcBef>
              <a:spcAft>
                <a:spcPts val="1200"/>
              </a:spcAft>
              <a:buFont typeface="Arial" panose="020B0604020202020204" pitchFamily="34" charset="0"/>
              <a:buChar char="•"/>
            </a:pPr>
            <a:endParaRPr lang="en-US" baseline="30000" dirty="0">
              <a:solidFill>
                <a:schemeClr val="tx1"/>
              </a:solidFill>
              <a:latin typeface="Arial" panose="020B0604020202020204" pitchFamily="34" charset="0"/>
              <a:cs typeface="Arial" panose="020B0604020202020204" pitchFamily="34" charset="0"/>
            </a:endParaRPr>
          </a:p>
          <a:p>
            <a:pPr marL="342900" indent="-342900">
              <a:spcBef>
                <a:spcPts val="0"/>
              </a:spcBef>
              <a:spcAft>
                <a:spcPts val="600"/>
              </a:spcAft>
              <a:buFont typeface="Arial" panose="020B0604020202020204" pitchFamily="34" charset="0"/>
              <a:buChar char="•"/>
            </a:pPr>
            <a:r>
              <a:rPr lang="en-US"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About 7% of pregnant people in the U.S. report using opioids at some point during their pregnancy</a:t>
            </a:r>
            <a:r>
              <a:rPr lang="en-US" baseline="300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2</a:t>
            </a:r>
          </a:p>
          <a:p>
            <a:pPr marL="342900" indent="-342900">
              <a:spcBef>
                <a:spcPts val="0"/>
              </a:spcBef>
              <a:spcAft>
                <a:spcPts val="600"/>
              </a:spcAft>
              <a:buFont typeface="Arial" panose="020B0604020202020204" pitchFamily="34" charset="0"/>
              <a:buChar char="•"/>
            </a:pPr>
            <a:endParaRPr lang="en-US" baseline="30000" dirty="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p>
            <a:pPr lvl="1" indent="0">
              <a:spcBef>
                <a:spcPts val="0"/>
              </a:spcBef>
              <a:buNone/>
            </a:pPr>
            <a:endParaRPr lang="en-US" dirty="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p>
            <a:pPr marL="342900" indent="-342900">
              <a:spcBef>
                <a:spcPts val="0"/>
              </a:spcBef>
              <a:spcAft>
                <a:spcPts val="600"/>
              </a:spcAft>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P</a:t>
            </a:r>
            <a:r>
              <a:rPr lang="en-US" sz="2000" dirty="0">
                <a:solidFill>
                  <a:schemeClr val="tx1"/>
                </a:solidFill>
                <a:latin typeface="Arial" panose="020B0604020202020204" pitchFamily="34" charset="0"/>
                <a:cs typeface="Arial" panose="020B0604020202020204" pitchFamily="34" charset="0"/>
              </a:rPr>
              <a:t>regnant persons with OUD struggle with access and retention in medication-assisted treatment, leading to poorer outcomes. </a:t>
            </a:r>
          </a:p>
          <a:p>
            <a:pPr marL="342900" indent="-342900">
              <a:spcBef>
                <a:spcPts val="0"/>
              </a:spcBef>
              <a:spcAft>
                <a:spcPts val="600"/>
              </a:spcAft>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marL="342900" indent="-342900">
              <a:spcBef>
                <a:spcPts val="0"/>
              </a:spcBef>
              <a:spcAft>
                <a:spcPts val="6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The percent of pregnant people not utilizing MAT increased </a:t>
            </a:r>
          </a:p>
          <a:p>
            <a:pPr lvl="1" indent="0">
              <a:spcBef>
                <a:spcPts val="0"/>
              </a:spcBef>
              <a:spcAft>
                <a:spcPts val="1200"/>
              </a:spcAft>
              <a:buNone/>
            </a:pPr>
            <a:r>
              <a:rPr lang="en-US" sz="2000" dirty="0">
                <a:solidFill>
                  <a:schemeClr val="tx1"/>
                </a:solidFill>
                <a:latin typeface="Arial" panose="020B0604020202020204" pitchFamily="34" charset="0"/>
                <a:cs typeface="Arial" panose="020B0604020202020204" pitchFamily="34" charset="0"/>
              </a:rPr>
              <a:t>from 56% to 63% in the US from 1992-2012</a:t>
            </a:r>
            <a:r>
              <a:rPr lang="en-US" sz="2000" baseline="30000" dirty="0">
                <a:solidFill>
                  <a:schemeClr val="tx1"/>
                </a:solidFill>
                <a:latin typeface="Arial" panose="020B0604020202020204" pitchFamily="34" charset="0"/>
                <a:cs typeface="Arial" panose="020B0604020202020204" pitchFamily="34" charset="0"/>
              </a:rPr>
              <a:t>3,4</a:t>
            </a:r>
          </a:p>
        </p:txBody>
      </p:sp>
      <p:sp>
        <p:nvSpPr>
          <p:cNvPr id="7" name="TextBox 6">
            <a:extLst>
              <a:ext uri="{FF2B5EF4-FFF2-40B4-BE49-F238E27FC236}">
                <a16:creationId xmlns:a16="http://schemas.microsoft.com/office/drawing/2014/main" id="{349A8354-9947-414F-93EF-3295043BCBA8}"/>
              </a:ext>
            </a:extLst>
          </p:cNvPr>
          <p:cNvSpPr txBox="1"/>
          <p:nvPr/>
        </p:nvSpPr>
        <p:spPr>
          <a:xfrm>
            <a:off x="381000" y="6120991"/>
            <a:ext cx="5284973" cy="461665"/>
          </a:xfrm>
          <a:prstGeom prst="rect">
            <a:avLst/>
          </a:prstGeom>
          <a:noFill/>
        </p:spPr>
        <p:txBody>
          <a:bodyPr wrap="square" rtlCol="0">
            <a:spAutoFit/>
          </a:bodyPr>
          <a:lstStyle/>
          <a:p>
            <a:r>
              <a:rPr lang="en-US" sz="1200" baseline="30000" dirty="0">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Martinez, A. &amp; Allen, A. 2020; </a:t>
            </a:r>
            <a:r>
              <a:rPr lang="en-US" sz="1200" baseline="30000" dirty="0">
                <a:latin typeface="Arial" panose="020B0604020202020204" pitchFamily="34" charset="0"/>
                <a:cs typeface="Arial" panose="020B0604020202020204" pitchFamily="34" charset="0"/>
              </a:rPr>
              <a:t>2 </a:t>
            </a:r>
            <a:r>
              <a:rPr lang="nl-NL" sz="1200" dirty="0">
                <a:latin typeface="Arial" panose="020B0604020202020204" pitchFamily="34" charset="0"/>
                <a:cs typeface="Arial" panose="020B0604020202020204" pitchFamily="34" charset="0"/>
              </a:rPr>
              <a:t>Ko., J. Y., et al. 2019</a:t>
            </a:r>
            <a:r>
              <a:rPr lang="en-US" sz="1200" dirty="0">
                <a:latin typeface="Arial" panose="020B0604020202020204" pitchFamily="34" charset="0"/>
                <a:cs typeface="Arial" panose="020B0604020202020204" pitchFamily="34" charset="0"/>
              </a:rPr>
              <a:t>; </a:t>
            </a:r>
            <a:r>
              <a:rPr lang="en-US" sz="1200" baseline="30000" dirty="0">
                <a:latin typeface="Arial" panose="020B0604020202020204" pitchFamily="34" charset="0"/>
                <a:cs typeface="Arial" panose="020B0604020202020204" pitchFamily="34" charset="0"/>
              </a:rPr>
              <a:t>3 </a:t>
            </a:r>
            <a:r>
              <a:rPr lang="en-US" sz="1200" dirty="0">
                <a:latin typeface="Arial" panose="020B0604020202020204" pitchFamily="34" charset="0"/>
                <a:cs typeface="Arial" panose="020B0604020202020204" pitchFamily="34" charset="0"/>
              </a:rPr>
              <a:t>Martin, C. E., et al. 2015; </a:t>
            </a:r>
            <a:r>
              <a:rPr lang="en-US" sz="1200" baseline="30000" dirty="0">
                <a:latin typeface="Arial" panose="020B0604020202020204" pitchFamily="34" charset="0"/>
                <a:cs typeface="Arial" panose="020B0604020202020204" pitchFamily="34" charset="0"/>
              </a:rPr>
              <a:t>4</a:t>
            </a:r>
            <a:r>
              <a:rPr lang="en-US" sz="1200" dirty="0">
                <a:latin typeface="Arial" panose="020B0604020202020204" pitchFamily="34" charset="0"/>
                <a:cs typeface="Arial" panose="020B0604020202020204" pitchFamily="34" charset="0"/>
              </a:rPr>
              <a:t>O’Rourke-Suchoff, D., et al. 2020.</a:t>
            </a:r>
            <a:endParaRPr lang="en-US" sz="1200" dirty="0">
              <a:highlight>
                <a:srgbClr val="FFFF00"/>
              </a:highlight>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C158068C-2B3D-4528-B552-E7D51EBB160C}"/>
              </a:ext>
            </a:extLst>
          </p:cNvPr>
          <p:cNvPicPr>
            <a:picLocks noChangeAspect="1"/>
          </p:cNvPicPr>
          <p:nvPr/>
        </p:nvPicPr>
        <p:blipFill>
          <a:blip r:embed="rId3"/>
          <a:stretch>
            <a:fillRect/>
          </a:stretch>
        </p:blipFill>
        <p:spPr>
          <a:xfrm>
            <a:off x="6324600" y="4991622"/>
            <a:ext cx="2594517" cy="1730393"/>
          </a:xfrm>
          <a:prstGeom prst="rect">
            <a:avLst/>
          </a:prstGeom>
        </p:spPr>
      </p:pic>
    </p:spTree>
    <p:extLst>
      <p:ext uri="{BB962C8B-B14F-4D97-AF65-F5344CB8AC3E}">
        <p14:creationId xmlns:p14="http://schemas.microsoft.com/office/powerpoint/2010/main" val="2725014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AAB48338-35C8-101B-0CE3-95182AA36B5B}"/>
              </a:ext>
            </a:extLst>
          </p:cNvPr>
          <p:cNvSpPr txBox="1"/>
          <p:nvPr/>
        </p:nvSpPr>
        <p:spPr>
          <a:xfrm>
            <a:off x="2" y="2079319"/>
            <a:ext cx="3491302" cy="3139321"/>
          </a:xfrm>
          <a:prstGeom prst="rect">
            <a:avLst/>
          </a:prstGeom>
          <a:noFill/>
        </p:spPr>
        <p:txBody>
          <a:bodyPr wrap="square" rtlCol="0">
            <a:spAutoFit/>
          </a:bodyPr>
          <a:lstStyle/>
          <a:p>
            <a:r>
              <a:rPr lang="en-US" b="1" dirty="0"/>
              <a:t>Partners:</a:t>
            </a:r>
          </a:p>
          <a:p>
            <a:pPr marL="257175" indent="-257175">
              <a:buFont typeface="Arial" panose="020B0604020202020204" pitchFamily="34" charset="0"/>
              <a:buChar char="•"/>
            </a:pPr>
            <a:r>
              <a:rPr lang="en-US" dirty="0"/>
              <a:t>12 organizations </a:t>
            </a:r>
          </a:p>
          <a:p>
            <a:pPr marL="257175" indent="-257175">
              <a:buFont typeface="Arial" panose="020B0604020202020204" pitchFamily="34" charset="0"/>
              <a:buChar char="•"/>
            </a:pPr>
            <a:endParaRPr lang="en-US" dirty="0"/>
          </a:p>
          <a:p>
            <a:r>
              <a:rPr lang="en-US" b="1" dirty="0"/>
              <a:t>Mission:</a:t>
            </a:r>
          </a:p>
          <a:p>
            <a:pPr marL="257175" indent="-257175">
              <a:buFont typeface="Arial" panose="020B0604020202020204" pitchFamily="34" charset="0"/>
              <a:buChar char="•"/>
            </a:pPr>
            <a:r>
              <a:rPr lang="en-US" dirty="0"/>
              <a:t>Execute survey and focus groups to gather pain management preferences, needs, and treatment barriers for Washington State adults with pain and their health care providers. </a:t>
            </a:r>
          </a:p>
        </p:txBody>
      </p:sp>
      <p:pic>
        <p:nvPicPr>
          <p:cNvPr id="4" name="Picture 3">
            <a:extLst>
              <a:ext uri="{FF2B5EF4-FFF2-40B4-BE49-F238E27FC236}">
                <a16:creationId xmlns:a16="http://schemas.microsoft.com/office/drawing/2014/main" id="{DF18E2A9-24FD-FA7C-A9BB-726170A3A7CB}"/>
              </a:ext>
            </a:extLst>
          </p:cNvPr>
          <p:cNvPicPr>
            <a:picLocks noChangeAspect="1"/>
          </p:cNvPicPr>
          <p:nvPr/>
        </p:nvPicPr>
        <p:blipFill>
          <a:blip r:embed="rId2"/>
          <a:stretch>
            <a:fillRect/>
          </a:stretch>
        </p:blipFill>
        <p:spPr>
          <a:xfrm>
            <a:off x="3501577" y="2429114"/>
            <a:ext cx="5652698" cy="3179642"/>
          </a:xfrm>
          <a:prstGeom prst="rect">
            <a:avLst/>
          </a:prstGeom>
        </p:spPr>
      </p:pic>
      <p:sp>
        <p:nvSpPr>
          <p:cNvPr id="3" name="Rectangle 2">
            <a:extLst>
              <a:ext uri="{FF2B5EF4-FFF2-40B4-BE49-F238E27FC236}">
                <a16:creationId xmlns:a16="http://schemas.microsoft.com/office/drawing/2014/main" id="{26B888F4-B6C8-63B6-209F-0D61D2C4CD2B}"/>
              </a:ext>
            </a:extLst>
          </p:cNvPr>
          <p:cNvSpPr/>
          <p:nvPr/>
        </p:nvSpPr>
        <p:spPr>
          <a:xfrm>
            <a:off x="-16499" y="-7698"/>
            <a:ext cx="9170773" cy="1828800"/>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FD933E-2E68-6409-5842-F09F3316B9C5}"/>
              </a:ext>
            </a:extLst>
          </p:cNvPr>
          <p:cNvSpPr>
            <a:spLocks noGrp="1"/>
          </p:cNvSpPr>
          <p:nvPr>
            <p:ph type="title"/>
          </p:nvPr>
        </p:nvSpPr>
        <p:spPr>
          <a:xfrm>
            <a:off x="169523" y="646111"/>
            <a:ext cx="8676527" cy="869400"/>
          </a:xfrm>
        </p:spPr>
        <p:txBody>
          <a:bodyPr vert="horz" lIns="68580" tIns="34290" rIns="68580" bIns="34290" rtlCol="0" anchor="ctr">
            <a:normAutofit fontScale="90000"/>
          </a:bodyPr>
          <a:lstStyle/>
          <a:p>
            <a:r>
              <a:rPr lang="en-US" b="1" kern="1200" dirty="0">
                <a:solidFill>
                  <a:schemeClr val="bg1"/>
                </a:solidFill>
                <a:latin typeface="+mj-lt"/>
                <a:ea typeface="+mj-ea"/>
                <a:cs typeface="+mj-cs"/>
              </a:rPr>
              <a:t>Study 2: </a:t>
            </a:r>
            <a:r>
              <a:rPr lang="en-US" sz="2700" b="1" dirty="0">
                <a:solidFill>
                  <a:schemeClr val="bg1"/>
                </a:solidFill>
              </a:rPr>
              <a:t>Equalizing Access to Non-opioid Strategies with Community-embedded Online Pain Management Tools </a:t>
            </a:r>
            <a:endParaRPr lang="en-US" sz="3000" dirty="0">
              <a:solidFill>
                <a:schemeClr val="bg1"/>
              </a:solidFill>
              <a:latin typeface="+mj-lt"/>
              <a:ea typeface="+mj-ea"/>
              <a:cs typeface="+mj-cs"/>
            </a:endParaRPr>
          </a:p>
        </p:txBody>
      </p:sp>
    </p:spTree>
    <p:extLst>
      <p:ext uri="{BB962C8B-B14F-4D97-AF65-F5344CB8AC3E}">
        <p14:creationId xmlns:p14="http://schemas.microsoft.com/office/powerpoint/2010/main" val="2565914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C431C20-D009-D2DD-2F1E-B13247B56C37}"/>
              </a:ext>
            </a:extLst>
          </p:cNvPr>
          <p:cNvSpPr/>
          <p:nvPr/>
        </p:nvSpPr>
        <p:spPr>
          <a:xfrm>
            <a:off x="0" y="0"/>
            <a:ext cx="9144000" cy="1828800"/>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FD933E-2E68-6409-5842-F09F3316B9C5}"/>
              </a:ext>
            </a:extLst>
          </p:cNvPr>
          <p:cNvSpPr>
            <a:spLocks noGrp="1"/>
          </p:cNvSpPr>
          <p:nvPr>
            <p:ph type="title"/>
          </p:nvPr>
        </p:nvSpPr>
        <p:spPr>
          <a:xfrm>
            <a:off x="164386" y="581636"/>
            <a:ext cx="8815226" cy="869400"/>
          </a:xfrm>
        </p:spPr>
        <p:txBody>
          <a:bodyPr vert="horz" lIns="68580" tIns="34290" rIns="68580" bIns="34290" rtlCol="0" anchor="ctr">
            <a:normAutofit fontScale="90000"/>
          </a:bodyPr>
          <a:lstStyle/>
          <a:p>
            <a:r>
              <a:rPr lang="en-US" sz="3000" b="1" dirty="0">
                <a:solidFill>
                  <a:schemeClr val="bg1"/>
                </a:solidFill>
                <a:latin typeface="+mj-lt"/>
                <a:ea typeface="+mj-ea"/>
                <a:cs typeface="+mj-cs"/>
              </a:rPr>
              <a:t>Study 2: </a:t>
            </a:r>
            <a:r>
              <a:rPr lang="en-US" sz="3000" b="1" dirty="0">
                <a:solidFill>
                  <a:schemeClr val="bg1"/>
                </a:solidFill>
              </a:rPr>
              <a:t>Equalizing Access to Non-opioid Strategies with Community-embedded Online Pain Management Tools </a:t>
            </a:r>
            <a:endParaRPr lang="en-US" sz="3000" dirty="0">
              <a:solidFill>
                <a:schemeClr val="bg1"/>
              </a:solidFill>
              <a:latin typeface="+mj-lt"/>
              <a:ea typeface="+mj-ea"/>
              <a:cs typeface="+mj-cs"/>
            </a:endParaRPr>
          </a:p>
        </p:txBody>
      </p:sp>
      <p:sp>
        <p:nvSpPr>
          <p:cNvPr id="17" name="TextBox 16">
            <a:extLst>
              <a:ext uri="{FF2B5EF4-FFF2-40B4-BE49-F238E27FC236}">
                <a16:creationId xmlns:a16="http://schemas.microsoft.com/office/drawing/2014/main" id="{AAB48338-35C8-101B-0CE3-95182AA36B5B}"/>
              </a:ext>
            </a:extLst>
          </p:cNvPr>
          <p:cNvSpPr txBox="1"/>
          <p:nvPr/>
        </p:nvSpPr>
        <p:spPr>
          <a:xfrm>
            <a:off x="273978" y="2038836"/>
            <a:ext cx="8291243" cy="2862322"/>
          </a:xfrm>
          <a:prstGeom prst="rect">
            <a:avLst/>
          </a:prstGeom>
          <a:noFill/>
        </p:spPr>
        <p:txBody>
          <a:bodyPr wrap="square" rtlCol="0">
            <a:spAutoFit/>
          </a:bodyPr>
          <a:lstStyle/>
          <a:p>
            <a:pPr defTabSz="685800">
              <a:defRPr/>
            </a:pPr>
            <a:r>
              <a:rPr lang="en-US" b="1" dirty="0">
                <a:solidFill>
                  <a:prstClr val="black"/>
                </a:solidFill>
                <a:latin typeface="Calibri" panose="020F0502020204030204"/>
              </a:rPr>
              <a:t>Outcomes</a:t>
            </a:r>
          </a:p>
          <a:p>
            <a:pPr marL="600075" lvl="1" indent="-257175">
              <a:buFont typeface="Wingdings" panose="05000000000000000000" pitchFamily="2" charset="2"/>
              <a:buChar char="Ø"/>
              <a:defRPr/>
            </a:pPr>
            <a:r>
              <a:rPr lang="en-US" dirty="0"/>
              <a:t>154 Washington State adult residents with pain completed the survey and 22 attended 3 focus groups along with 8 healthcare workers</a:t>
            </a:r>
          </a:p>
          <a:p>
            <a:pPr marL="600075" lvl="1" indent="-257175">
              <a:buFont typeface="Wingdings" panose="05000000000000000000" pitchFamily="2" charset="2"/>
              <a:buChar char="Ø"/>
              <a:defRPr/>
            </a:pPr>
            <a:r>
              <a:rPr lang="en-US" dirty="0"/>
              <a:t>Almost all had access to a smartphone (90%), computer (75%), and/or tablet (36%).</a:t>
            </a:r>
          </a:p>
          <a:p>
            <a:pPr marL="600075" lvl="1" indent="-257175">
              <a:buFont typeface="Wingdings" panose="05000000000000000000" pitchFamily="2" charset="2"/>
              <a:buChar char="Ø"/>
              <a:defRPr/>
            </a:pPr>
            <a:r>
              <a:rPr lang="en-US" dirty="0"/>
              <a:t>Nearly two-thirds reported they had not used an online resource for pain (64%) -indicating opportunities exist to innovate care using digital health solutions</a:t>
            </a:r>
          </a:p>
          <a:p>
            <a:pPr marL="600075" lvl="1" indent="-257175">
              <a:buFont typeface="Wingdings" panose="05000000000000000000" pitchFamily="2" charset="2"/>
              <a:buChar char="Ø"/>
              <a:defRPr/>
            </a:pPr>
            <a:endParaRPr lang="en-US" dirty="0"/>
          </a:p>
        </p:txBody>
      </p:sp>
      <p:pic>
        <p:nvPicPr>
          <p:cNvPr id="3" name="Picture 2">
            <a:extLst>
              <a:ext uri="{FF2B5EF4-FFF2-40B4-BE49-F238E27FC236}">
                <a16:creationId xmlns:a16="http://schemas.microsoft.com/office/drawing/2014/main" id="{AB7F882F-30C9-CD25-A6F8-22CD4065DE07}"/>
              </a:ext>
            </a:extLst>
          </p:cNvPr>
          <p:cNvPicPr>
            <a:picLocks noChangeAspect="1"/>
          </p:cNvPicPr>
          <p:nvPr/>
        </p:nvPicPr>
        <p:blipFill>
          <a:blip r:embed="rId3"/>
          <a:stretch>
            <a:fillRect/>
          </a:stretch>
        </p:blipFill>
        <p:spPr>
          <a:xfrm>
            <a:off x="5299425" y="4515331"/>
            <a:ext cx="4107433" cy="2062427"/>
          </a:xfrm>
          <a:prstGeom prst="rect">
            <a:avLst/>
          </a:prstGeom>
        </p:spPr>
      </p:pic>
      <p:pic>
        <p:nvPicPr>
          <p:cNvPr id="8" name="Picture 7">
            <a:extLst>
              <a:ext uri="{FF2B5EF4-FFF2-40B4-BE49-F238E27FC236}">
                <a16:creationId xmlns:a16="http://schemas.microsoft.com/office/drawing/2014/main" id="{B06FEE82-8A58-6DEC-9DF1-D9B0F885EF11}"/>
              </a:ext>
            </a:extLst>
          </p:cNvPr>
          <p:cNvPicPr>
            <a:picLocks noChangeAspect="1"/>
          </p:cNvPicPr>
          <p:nvPr/>
        </p:nvPicPr>
        <p:blipFill>
          <a:blip r:embed="rId4"/>
          <a:stretch>
            <a:fillRect/>
          </a:stretch>
        </p:blipFill>
        <p:spPr>
          <a:xfrm>
            <a:off x="60257" y="4780017"/>
            <a:ext cx="3653153" cy="1354812"/>
          </a:xfrm>
          <a:prstGeom prst="rect">
            <a:avLst/>
          </a:prstGeom>
        </p:spPr>
      </p:pic>
      <p:pic>
        <p:nvPicPr>
          <p:cNvPr id="9" name="Picture 8">
            <a:extLst>
              <a:ext uri="{FF2B5EF4-FFF2-40B4-BE49-F238E27FC236}">
                <a16:creationId xmlns:a16="http://schemas.microsoft.com/office/drawing/2014/main" id="{AE694470-21A1-CFAE-DAA1-AE09223E501C}"/>
              </a:ext>
            </a:extLst>
          </p:cNvPr>
          <p:cNvPicPr>
            <a:picLocks noChangeAspect="1"/>
          </p:cNvPicPr>
          <p:nvPr/>
        </p:nvPicPr>
        <p:blipFill>
          <a:blip r:embed="rId5"/>
          <a:stretch>
            <a:fillRect/>
          </a:stretch>
        </p:blipFill>
        <p:spPr>
          <a:xfrm>
            <a:off x="3815706" y="4562401"/>
            <a:ext cx="1483720" cy="660274"/>
          </a:xfrm>
          <a:prstGeom prst="rect">
            <a:avLst/>
          </a:prstGeom>
        </p:spPr>
      </p:pic>
      <p:pic>
        <p:nvPicPr>
          <p:cNvPr id="10" name="Picture 9">
            <a:extLst>
              <a:ext uri="{FF2B5EF4-FFF2-40B4-BE49-F238E27FC236}">
                <a16:creationId xmlns:a16="http://schemas.microsoft.com/office/drawing/2014/main" id="{3FD60CDF-2F7C-E6B2-119C-D9E8E37F5A30}"/>
              </a:ext>
            </a:extLst>
          </p:cNvPr>
          <p:cNvPicPr>
            <a:picLocks noChangeAspect="1"/>
          </p:cNvPicPr>
          <p:nvPr/>
        </p:nvPicPr>
        <p:blipFill>
          <a:blip r:embed="rId6"/>
          <a:stretch>
            <a:fillRect/>
          </a:stretch>
        </p:blipFill>
        <p:spPr>
          <a:xfrm>
            <a:off x="4263676" y="5837828"/>
            <a:ext cx="863033" cy="859973"/>
          </a:xfrm>
          <a:prstGeom prst="rect">
            <a:avLst/>
          </a:prstGeom>
        </p:spPr>
      </p:pic>
      <p:sp>
        <p:nvSpPr>
          <p:cNvPr id="12" name="TextBox 11">
            <a:extLst>
              <a:ext uri="{FF2B5EF4-FFF2-40B4-BE49-F238E27FC236}">
                <a16:creationId xmlns:a16="http://schemas.microsoft.com/office/drawing/2014/main" id="{84788B8B-4D6B-7D10-3A28-D9B03FF70A95}"/>
              </a:ext>
            </a:extLst>
          </p:cNvPr>
          <p:cNvSpPr txBox="1"/>
          <p:nvPr/>
        </p:nvSpPr>
        <p:spPr>
          <a:xfrm>
            <a:off x="980540" y="6400800"/>
            <a:ext cx="3439060" cy="300082"/>
          </a:xfrm>
          <a:prstGeom prst="rect">
            <a:avLst/>
          </a:prstGeom>
          <a:noFill/>
        </p:spPr>
        <p:txBody>
          <a:bodyPr wrap="square">
            <a:spAutoFit/>
          </a:bodyPr>
          <a:lstStyle/>
          <a:p>
            <a:r>
              <a:rPr lang="en-US" sz="1350" i="1" dirty="0"/>
              <a:t>National Institute on Drug Abuse</a:t>
            </a:r>
          </a:p>
        </p:txBody>
      </p:sp>
    </p:spTree>
    <p:extLst>
      <p:ext uri="{BB962C8B-B14F-4D97-AF65-F5344CB8AC3E}">
        <p14:creationId xmlns:p14="http://schemas.microsoft.com/office/powerpoint/2010/main" val="260550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4F8A79-14A1-A974-31BB-A01793300F23}"/>
              </a:ext>
            </a:extLst>
          </p:cNvPr>
          <p:cNvSpPr/>
          <p:nvPr/>
        </p:nvSpPr>
        <p:spPr>
          <a:xfrm>
            <a:off x="0" y="0"/>
            <a:ext cx="2925730" cy="6858000"/>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17FB909-7CDF-B344-A214-E4B53ADC15B8}"/>
              </a:ext>
            </a:extLst>
          </p:cNvPr>
          <p:cNvSpPr>
            <a:spLocks noGrp="1"/>
          </p:cNvSpPr>
          <p:nvPr>
            <p:ph type="title"/>
          </p:nvPr>
        </p:nvSpPr>
        <p:spPr>
          <a:xfrm>
            <a:off x="115584" y="2158688"/>
            <a:ext cx="2810146" cy="2540623"/>
          </a:xfrm>
        </p:spPr>
        <p:txBody>
          <a:bodyPr vert="horz" lIns="68580" tIns="34290" rIns="68580" bIns="34290" rtlCol="0" anchor="b">
            <a:noAutofit/>
          </a:bodyPr>
          <a:lstStyle/>
          <a:p>
            <a:r>
              <a:rPr lang="en-US" sz="2400" dirty="0">
                <a:solidFill>
                  <a:schemeClr val="bg1"/>
                </a:solidFill>
                <a:latin typeface="Calibri" panose="020F0502020204030204" pitchFamily="34" charset="0"/>
                <a:ea typeface="Times New Roman" panose="02020603050405020304" pitchFamily="18" charset="0"/>
                <a:cs typeface="Calibri" panose="020F0502020204030204" pitchFamily="34" charset="0"/>
              </a:rPr>
              <a:t>Majority (60%) were dissatisfied (44%) or very dissatisfied (16%) with available pain management options </a:t>
            </a:r>
            <a:endParaRPr lang="en-US" sz="2400" dirty="0">
              <a:solidFill>
                <a:schemeClr val="bg1"/>
              </a:solidFill>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25470577-D5B9-DC46-ADDC-F09D94EAA275}"/>
              </a:ext>
            </a:extLst>
          </p:cNvPr>
          <p:cNvSpPr>
            <a:spLocks noGrp="1"/>
          </p:cNvSpPr>
          <p:nvPr>
            <p:ph idx="1"/>
          </p:nvPr>
        </p:nvSpPr>
        <p:spPr>
          <a:xfrm>
            <a:off x="3028375" y="1333179"/>
            <a:ext cx="6089741" cy="4644557"/>
          </a:xfrm>
        </p:spPr>
        <p:txBody>
          <a:bodyPr vert="horz" lIns="68580" tIns="34290" rIns="68580" bIns="34290" rtlCol="0" anchor="ctr">
            <a:normAutofit lnSpcReduction="10000"/>
          </a:bodyPr>
          <a:lstStyle/>
          <a:p>
            <a:pPr marL="0" indent="0">
              <a:buNone/>
            </a:pPr>
            <a:r>
              <a:rPr lang="en-US" sz="2400" dirty="0">
                <a:solidFill>
                  <a:schemeClr val="tx1"/>
                </a:solidFill>
                <a:latin typeface="+mn-lt"/>
                <a:ea typeface="Times New Roman" panose="02020603050405020304" pitchFamily="18" charset="0"/>
                <a:cs typeface="Arial"/>
              </a:rPr>
              <a:t>Significant challenges/barriers </a:t>
            </a:r>
            <a:r>
              <a:rPr lang="en-US" sz="2400" dirty="0">
                <a:solidFill>
                  <a:schemeClr val="tx1"/>
                </a:solidFill>
                <a:latin typeface="+mn-lt"/>
                <a:ea typeface="Times New Roman" panose="02020603050405020304" pitchFamily="18" charset="0"/>
                <a:cs typeface="Calibri" panose="020F0502020204030204" pitchFamily="34" charset="0"/>
              </a:rPr>
              <a:t>to care:</a:t>
            </a:r>
            <a:endParaRPr lang="en-US" sz="2400" dirty="0">
              <a:solidFill>
                <a:schemeClr val="tx1"/>
              </a:solidFill>
              <a:latin typeface="+mn-lt"/>
              <a:cs typeface="Calibri" panose="020F0502020204030204" pitchFamily="34" charset="0"/>
            </a:endParaRPr>
          </a:p>
          <a:p>
            <a:pPr lvl="1"/>
            <a:endParaRPr lang="en-US" sz="21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lvl="1"/>
            <a:r>
              <a:rPr lang="en-US" sz="2400" dirty="0">
                <a:solidFill>
                  <a:schemeClr val="tx1"/>
                </a:solidFill>
                <a:latin typeface="Calibri" panose="020F0502020204030204" pitchFamily="34" charset="0"/>
                <a:ea typeface="Times New Roman" panose="02020603050405020304" pitchFamily="18" charset="0"/>
                <a:cs typeface="Calibri" panose="020F0502020204030204" pitchFamily="34" charset="0"/>
              </a:rPr>
              <a:t>Service access</a:t>
            </a:r>
          </a:p>
          <a:p>
            <a:pPr lvl="2"/>
            <a:r>
              <a:rPr lang="en-US" sz="2100" dirty="0">
                <a:solidFill>
                  <a:schemeClr val="tx1"/>
                </a:solidFill>
                <a:latin typeface="Calibri" panose="020F0502020204030204" pitchFamily="34" charset="0"/>
                <a:ea typeface="Times New Roman" panose="02020603050405020304" pitchFamily="18" charset="0"/>
                <a:cs typeface="Calibri" panose="020F0502020204030204" pitchFamily="34" charset="0"/>
              </a:rPr>
              <a:t>Unavailable support groups, pain education, pain psychologist</a:t>
            </a:r>
          </a:p>
          <a:p>
            <a:pPr lvl="2"/>
            <a:r>
              <a:rPr lang="en-US" sz="2100" dirty="0">
                <a:solidFill>
                  <a:schemeClr val="tx1"/>
                </a:solidFill>
                <a:latin typeface="Calibri" panose="020F0502020204030204" pitchFamily="34" charset="0"/>
                <a:ea typeface="Times New Roman" panose="02020603050405020304" pitchFamily="18" charset="0"/>
                <a:cs typeface="Calibri" panose="020F0502020204030204" pitchFamily="34" charset="0"/>
              </a:rPr>
              <a:t>N</a:t>
            </a:r>
            <a:r>
              <a:rPr lang="en-US" sz="2100" dirty="0">
                <a:solidFill>
                  <a:schemeClr val="tx1"/>
                </a:solidFill>
                <a:latin typeface="Calibri" panose="020F0502020204030204" pitchFamily="34" charset="0"/>
                <a:ea typeface="Calibri" panose="020F0502020204030204" pitchFamily="34" charset="0"/>
                <a:cs typeface="Calibri" panose="020F0502020204030204" pitchFamily="34" charset="0"/>
              </a:rPr>
              <a:t>ot knowing where to find services</a:t>
            </a:r>
          </a:p>
          <a:p>
            <a:pPr lvl="2"/>
            <a:r>
              <a:rPr lang="en-US" sz="2100" dirty="0">
                <a:solidFill>
                  <a:schemeClr val="tx1"/>
                </a:solidFill>
                <a:latin typeface="Calibri" panose="020F0502020204030204" pitchFamily="34" charset="0"/>
                <a:ea typeface="Calibri" panose="020F0502020204030204" pitchFamily="34" charset="0"/>
                <a:cs typeface="Calibri" panose="020F0502020204030204" pitchFamily="34" charset="0"/>
              </a:rPr>
              <a:t>H</a:t>
            </a:r>
            <a:r>
              <a:rPr lang="en-US" sz="2100" dirty="0">
                <a:solidFill>
                  <a:schemeClr val="tx1"/>
                </a:solidFill>
                <a:latin typeface="Calibri" panose="020F0502020204030204" pitchFamily="34" charset="0"/>
                <a:ea typeface="Times New Roman" panose="02020603050405020304" pitchFamily="18" charset="0"/>
                <a:cs typeface="Calibri" panose="020F0502020204030204" pitchFamily="34" charset="0"/>
              </a:rPr>
              <a:t>igh cost of services</a:t>
            </a:r>
          </a:p>
          <a:p>
            <a:pPr lvl="2"/>
            <a:r>
              <a:rPr lang="en-US" sz="2100" dirty="0">
                <a:solidFill>
                  <a:schemeClr val="tx1"/>
                </a:solidFill>
                <a:latin typeface="Calibri" panose="020F0502020204030204" pitchFamily="34" charset="0"/>
                <a:ea typeface="Times New Roman" panose="02020603050405020304" pitchFamily="18" charset="0"/>
                <a:cs typeface="Calibri" panose="020F0502020204030204" pitchFamily="34" charset="0"/>
              </a:rPr>
              <a:t>Inadequate care coordination</a:t>
            </a:r>
          </a:p>
          <a:p>
            <a:pPr lvl="2"/>
            <a:r>
              <a:rPr lang="en-US" sz="2100" dirty="0">
                <a:solidFill>
                  <a:schemeClr val="tx1"/>
                </a:solidFill>
                <a:latin typeface="Calibri" panose="020F0502020204030204" pitchFamily="34" charset="0"/>
                <a:ea typeface="Times New Roman" panose="02020603050405020304" pitchFamily="18" charset="0"/>
                <a:cs typeface="Calibri" panose="020F0502020204030204" pitchFamily="34" charset="0"/>
              </a:rPr>
              <a:t>Prescription opioid management </a:t>
            </a:r>
          </a:p>
          <a:p>
            <a:pPr lvl="2"/>
            <a:endParaRPr lang="en-US" sz="18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lvl="1"/>
            <a:r>
              <a:rPr lang="en-US" sz="2400" dirty="0">
                <a:solidFill>
                  <a:schemeClr val="tx1"/>
                </a:solidFill>
                <a:latin typeface="Calibri" panose="020F0502020204030204" pitchFamily="34" charset="0"/>
                <a:ea typeface="Times New Roman" panose="02020603050405020304" pitchFamily="18" charset="0"/>
                <a:cs typeface="Calibri" panose="020F0502020204030204" pitchFamily="34" charset="0"/>
              </a:rPr>
              <a:t>L</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ack of insurance funding for services </a:t>
            </a:r>
            <a:r>
              <a:rPr lang="en-US" sz="2400"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p>
          <a:p>
            <a:pPr lvl="2"/>
            <a:r>
              <a:rPr lang="en-US" sz="2100" dirty="0">
                <a:solidFill>
                  <a:schemeClr val="tx1"/>
                </a:solidFill>
                <a:latin typeface="Calibri" panose="020F0502020204030204" pitchFamily="34" charset="0"/>
                <a:ea typeface="Calibri" panose="020F0502020204030204" pitchFamily="34" charset="0"/>
                <a:cs typeface="Calibri" panose="020F0502020204030204" pitchFamily="34" charset="0"/>
              </a:rPr>
              <a:t>Massage, acupuncture, physical therapy</a:t>
            </a:r>
          </a:p>
          <a:p>
            <a:pPr lvl="2"/>
            <a:r>
              <a:rPr lang="en-US" sz="2100" dirty="0">
                <a:solidFill>
                  <a:schemeClr val="tx1"/>
                </a:solidFill>
                <a:latin typeface="Calibri" panose="020F0502020204030204" pitchFamily="34" charset="0"/>
                <a:ea typeface="Calibri" panose="020F0502020204030204" pitchFamily="34" charset="0"/>
                <a:cs typeface="Calibri" panose="020F0502020204030204" pitchFamily="34" charset="0"/>
              </a:rPr>
              <a:t>Pain specialists</a:t>
            </a:r>
          </a:p>
          <a:p>
            <a:pPr lvl="2"/>
            <a:r>
              <a:rPr lang="en-US" sz="2100" dirty="0">
                <a:solidFill>
                  <a:schemeClr val="tx1"/>
                </a:solidFill>
                <a:latin typeface="Calibri" panose="020F0502020204030204" pitchFamily="34" charset="0"/>
                <a:ea typeface="Calibri" panose="020F0502020204030204" pitchFamily="34" charset="0"/>
                <a:cs typeface="Calibri" panose="020F0502020204030204" pitchFamily="34" charset="0"/>
              </a:rPr>
              <a:t>Non-opioid options</a:t>
            </a:r>
          </a:p>
          <a:p>
            <a:endParaRPr lang="en-US" sz="1200" dirty="0">
              <a:latin typeface="+mn-lt"/>
              <a:cs typeface="+mn-cs"/>
            </a:endParaRPr>
          </a:p>
        </p:txBody>
      </p:sp>
      <p:sp>
        <p:nvSpPr>
          <p:cNvPr id="3" name="TextBox 2">
            <a:extLst>
              <a:ext uri="{FF2B5EF4-FFF2-40B4-BE49-F238E27FC236}">
                <a16:creationId xmlns:a16="http://schemas.microsoft.com/office/drawing/2014/main" id="{E3C5F694-A7AA-D747-F8BE-BD1967AFE011}"/>
              </a:ext>
            </a:extLst>
          </p:cNvPr>
          <p:cNvSpPr txBox="1"/>
          <p:nvPr/>
        </p:nvSpPr>
        <p:spPr>
          <a:xfrm>
            <a:off x="211219" y="972441"/>
            <a:ext cx="2605922" cy="1477328"/>
          </a:xfrm>
          <a:prstGeom prst="rect">
            <a:avLst/>
          </a:prstGeom>
          <a:noFill/>
        </p:spPr>
        <p:txBody>
          <a:bodyPr wrap="square">
            <a:spAutoFit/>
          </a:bodyPr>
          <a:lstStyle/>
          <a:p>
            <a:r>
              <a:rPr lang="en-US" b="1" i="1" dirty="0">
                <a:solidFill>
                  <a:schemeClr val="bg1"/>
                </a:solidFill>
                <a:latin typeface="Bradley Hand ITC" panose="03070402050302030203" pitchFamily="66" charset="0"/>
                <a:ea typeface="Calibri" panose="020F0502020204030204" pitchFamily="34" charset="0"/>
              </a:rPr>
              <a:t>You just have to wait for months to get in for treatment and that could be really aggravating</a:t>
            </a:r>
            <a:endParaRPr lang="en-US" dirty="0">
              <a:solidFill>
                <a:schemeClr val="bg1"/>
              </a:solidFill>
            </a:endParaRPr>
          </a:p>
        </p:txBody>
      </p:sp>
      <p:sp>
        <p:nvSpPr>
          <p:cNvPr id="7" name="TextBox 6">
            <a:extLst>
              <a:ext uri="{FF2B5EF4-FFF2-40B4-BE49-F238E27FC236}">
                <a16:creationId xmlns:a16="http://schemas.microsoft.com/office/drawing/2014/main" id="{22E97B69-DF15-C0E9-A207-EFD8A7A8A19C}"/>
              </a:ext>
            </a:extLst>
          </p:cNvPr>
          <p:cNvSpPr txBox="1"/>
          <p:nvPr/>
        </p:nvSpPr>
        <p:spPr>
          <a:xfrm>
            <a:off x="211219" y="4967279"/>
            <a:ext cx="3002484" cy="854080"/>
          </a:xfrm>
          <a:prstGeom prst="rect">
            <a:avLst/>
          </a:prstGeom>
          <a:noFill/>
        </p:spPr>
        <p:txBody>
          <a:bodyPr wrap="square">
            <a:spAutoFit/>
          </a:bodyPr>
          <a:lstStyle/>
          <a:p>
            <a:r>
              <a:rPr lang="en-US" b="1" i="1" dirty="0">
                <a:solidFill>
                  <a:schemeClr val="bg1"/>
                </a:solidFill>
                <a:latin typeface="Bradley Hand ITC" panose="03070402050302030203" pitchFamily="66" charset="0"/>
                <a:ea typeface="Calibri" panose="020F0502020204030204" pitchFamily="34" charset="0"/>
              </a:rPr>
              <a:t>I didn't even know pain psychologists existed! </a:t>
            </a:r>
          </a:p>
          <a:p>
            <a:endParaRPr lang="en-US" sz="1350" b="1" i="1" dirty="0">
              <a:solidFill>
                <a:schemeClr val="bg1"/>
              </a:solidFill>
              <a:latin typeface="Bradley Hand ITC" panose="03070402050302030203" pitchFamily="66" charset="0"/>
            </a:endParaRPr>
          </a:p>
        </p:txBody>
      </p:sp>
    </p:spTree>
    <p:extLst>
      <p:ext uri="{BB962C8B-B14F-4D97-AF65-F5344CB8AC3E}">
        <p14:creationId xmlns:p14="http://schemas.microsoft.com/office/powerpoint/2010/main" val="254156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3ABC13-CC43-AF3E-2C46-B6653C9A6823}"/>
              </a:ext>
            </a:extLst>
          </p:cNvPr>
          <p:cNvSpPr/>
          <p:nvPr/>
        </p:nvSpPr>
        <p:spPr>
          <a:xfrm>
            <a:off x="0" y="-78029"/>
            <a:ext cx="9144000" cy="1323523"/>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6BCBBE1-9E06-E2CB-730F-78FCCDF7855C}"/>
              </a:ext>
            </a:extLst>
          </p:cNvPr>
          <p:cNvSpPr txBox="1"/>
          <p:nvPr/>
        </p:nvSpPr>
        <p:spPr>
          <a:xfrm>
            <a:off x="150385" y="5768190"/>
            <a:ext cx="8878445" cy="646331"/>
          </a:xfrm>
          <a:prstGeom prst="rect">
            <a:avLst/>
          </a:prstGeom>
          <a:noFill/>
        </p:spPr>
        <p:txBody>
          <a:bodyPr wrap="square">
            <a:spAutoFit/>
          </a:bodyPr>
          <a:lstStyle/>
          <a:p>
            <a:pPr lvl="1">
              <a:lnSpc>
                <a:spcPct val="100000"/>
              </a:lnSpc>
            </a:pPr>
            <a:r>
              <a:rPr lang="en-US" dirty="0">
                <a:ea typeface="Calibri" panose="020F0502020204030204" pitchFamily="34" charset="0"/>
                <a:cs typeface="Calibri" panose="020F0502020204030204" pitchFamily="34" charset="0"/>
              </a:rPr>
              <a:t>Research grant award 2023: </a:t>
            </a:r>
            <a:r>
              <a:rPr lang="en-US" i="1" dirty="0">
                <a:ea typeface="Calibri" panose="020F0502020204030204" pitchFamily="34" charset="0"/>
                <a:cs typeface="Calibri" panose="020F0502020204030204" pitchFamily="34" charset="0"/>
              </a:rPr>
              <a:t>Addressing pain care inequities with Empowered </a:t>
            </a:r>
            <a:r>
              <a:rPr lang="en-US" i="1" dirty="0" err="1">
                <a:ea typeface="Calibri" panose="020F0502020204030204" pitchFamily="34" charset="0"/>
                <a:cs typeface="Calibri" panose="020F0502020204030204" pitchFamily="34" charset="0"/>
              </a:rPr>
              <a:t>Relief</a:t>
            </a:r>
            <a:r>
              <a:rPr lang="en-US" i="1" baseline="30000" dirty="0" err="1">
                <a:ea typeface="Calibri" panose="020F0502020204030204" pitchFamily="34" charset="0"/>
                <a:cs typeface="Calibri" panose="020F0502020204030204" pitchFamily="34" charset="0"/>
              </a:rPr>
              <a:t>TM</a:t>
            </a:r>
            <a:r>
              <a:rPr lang="en-US" i="1" dirty="0">
                <a:ea typeface="Calibri" panose="020F0502020204030204" pitchFamily="34" charset="0"/>
                <a:cs typeface="Calibri" panose="020F0502020204030204" pitchFamily="34" charset="0"/>
              </a:rPr>
              <a:t>: A randomized controlled trial</a:t>
            </a:r>
            <a:r>
              <a:rPr lang="en-US" b="1" i="1" dirty="0">
                <a:ea typeface="Calibri" panose="020F0502020204030204" pitchFamily="34" charset="0"/>
                <a:cs typeface="Calibri" panose="020F0502020204030204" pitchFamily="34" charset="0"/>
              </a:rPr>
              <a:t> </a:t>
            </a:r>
            <a:endParaRPr lang="en-US" sz="2400" i="1" dirty="0"/>
          </a:p>
        </p:txBody>
      </p:sp>
      <p:sp>
        <p:nvSpPr>
          <p:cNvPr id="6" name="Title 1">
            <a:extLst>
              <a:ext uri="{FF2B5EF4-FFF2-40B4-BE49-F238E27FC236}">
                <a16:creationId xmlns:a16="http://schemas.microsoft.com/office/drawing/2014/main" id="{6606402D-04BE-C743-3B15-5E2441D60EDF}"/>
              </a:ext>
            </a:extLst>
          </p:cNvPr>
          <p:cNvSpPr txBox="1">
            <a:spLocks/>
          </p:cNvSpPr>
          <p:nvPr/>
        </p:nvSpPr>
        <p:spPr>
          <a:xfrm>
            <a:off x="394269" y="452216"/>
            <a:ext cx="4776126" cy="55385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r>
              <a:rPr lang="en-US" sz="3300" dirty="0">
                <a:solidFill>
                  <a:schemeClr val="bg1"/>
                </a:solidFill>
                <a:latin typeface="Calibri" panose="020F0502020204030204" pitchFamily="34" charset="0"/>
                <a:cs typeface="Calibri" panose="020F0502020204030204" pitchFamily="34" charset="0"/>
              </a:rPr>
              <a:t>Next steps</a:t>
            </a:r>
          </a:p>
        </p:txBody>
      </p:sp>
      <p:sp>
        <p:nvSpPr>
          <p:cNvPr id="17" name="TextBox 16">
            <a:extLst>
              <a:ext uri="{FF2B5EF4-FFF2-40B4-BE49-F238E27FC236}">
                <a16:creationId xmlns:a16="http://schemas.microsoft.com/office/drawing/2014/main" id="{39A3B527-0E63-184D-3176-2CE9083A3A9C}"/>
              </a:ext>
            </a:extLst>
          </p:cNvPr>
          <p:cNvSpPr txBox="1"/>
          <p:nvPr/>
        </p:nvSpPr>
        <p:spPr>
          <a:xfrm>
            <a:off x="535145" y="1482818"/>
            <a:ext cx="4161255" cy="1200329"/>
          </a:xfrm>
          <a:prstGeom prst="rect">
            <a:avLst/>
          </a:prstGeom>
          <a:noFill/>
        </p:spPr>
        <p:txBody>
          <a:bodyPr wrap="square">
            <a:spAutoFit/>
          </a:bodyPr>
          <a:lstStyle/>
          <a:p>
            <a:r>
              <a:rPr lang="en-US" dirty="0">
                <a:solidFill>
                  <a:srgbClr val="2E2D29"/>
                </a:solidFill>
              </a:rPr>
              <a:t>An evidence-based, single-session online pain class that rapidly equips patients with pain management skills. </a:t>
            </a:r>
            <a:endParaRPr lang="en-US" dirty="0"/>
          </a:p>
        </p:txBody>
      </p:sp>
      <p:sp>
        <p:nvSpPr>
          <p:cNvPr id="2" name="Title 1">
            <a:extLst>
              <a:ext uri="{FF2B5EF4-FFF2-40B4-BE49-F238E27FC236}">
                <a16:creationId xmlns:a16="http://schemas.microsoft.com/office/drawing/2014/main" id="{628B82A1-79C2-DD8B-1639-20ECA3F7C6CF}"/>
              </a:ext>
            </a:extLst>
          </p:cNvPr>
          <p:cNvSpPr>
            <a:spLocks noGrp="1"/>
          </p:cNvSpPr>
          <p:nvPr>
            <p:ph type="title"/>
          </p:nvPr>
        </p:nvSpPr>
        <p:spPr>
          <a:xfrm>
            <a:off x="5503388" y="4406318"/>
            <a:ext cx="3229867" cy="623249"/>
          </a:xfrm>
        </p:spPr>
        <p:txBody>
          <a:bodyPr vert="horz" lIns="68580" tIns="34290" rIns="68580" bIns="34290" rtlCol="0" anchor="b">
            <a:normAutofit fontScale="90000"/>
          </a:bodyPr>
          <a:lstStyle/>
          <a:p>
            <a:br>
              <a:rPr lang="en-US" sz="3000" dirty="0">
                <a:latin typeface="+mj-lt"/>
                <a:ea typeface="+mj-ea"/>
                <a:cs typeface="+mj-cs"/>
              </a:rPr>
            </a:br>
            <a:br>
              <a:rPr lang="en-US" sz="3000" dirty="0">
                <a:latin typeface="+mj-lt"/>
                <a:ea typeface="+mj-ea"/>
                <a:cs typeface="+mj-cs"/>
              </a:rPr>
            </a:br>
            <a:r>
              <a:rPr lang="en-US" sz="1650" b="0" dirty="0">
                <a:latin typeface="+mn-lt"/>
                <a:ea typeface="+mj-ea"/>
                <a:cs typeface="+mj-cs"/>
              </a:rPr>
              <a:t>Beth Darnall, PhD </a:t>
            </a:r>
            <a:br>
              <a:rPr lang="en-US" sz="1650" b="0" dirty="0">
                <a:latin typeface="+mn-lt"/>
                <a:ea typeface="+mj-ea"/>
                <a:cs typeface="+mj-cs"/>
              </a:rPr>
            </a:br>
            <a:r>
              <a:rPr lang="en-US" sz="1650" b="0" dirty="0">
                <a:latin typeface="+mn-lt"/>
                <a:ea typeface="+mj-ea"/>
                <a:cs typeface="+mj-cs"/>
              </a:rPr>
              <a:t>Director of </a:t>
            </a:r>
            <a:r>
              <a:rPr lang="en-US" sz="1650" b="0" dirty="0">
                <a:solidFill>
                  <a:srgbClr val="4D5156"/>
                </a:solidFill>
                <a:latin typeface="+mn-lt"/>
              </a:rPr>
              <a:t>Pain Relief Innovations Lab</a:t>
            </a:r>
            <a:br>
              <a:rPr lang="en-US" sz="1500" b="0" dirty="0">
                <a:solidFill>
                  <a:srgbClr val="4D5156"/>
                </a:solidFill>
                <a:latin typeface="+mn-lt"/>
              </a:rPr>
            </a:br>
            <a:endParaRPr lang="en-US" sz="1500" dirty="0">
              <a:latin typeface="+mn-lt"/>
              <a:ea typeface="+mj-ea"/>
              <a:cs typeface="+mj-cs"/>
            </a:endParaRPr>
          </a:p>
        </p:txBody>
      </p:sp>
      <p:pic>
        <p:nvPicPr>
          <p:cNvPr id="3" name="Picture 2">
            <a:extLst>
              <a:ext uri="{FF2B5EF4-FFF2-40B4-BE49-F238E27FC236}">
                <a16:creationId xmlns:a16="http://schemas.microsoft.com/office/drawing/2014/main" id="{175CB207-BD42-F5BB-D7BC-E858405C54AC}"/>
              </a:ext>
            </a:extLst>
          </p:cNvPr>
          <p:cNvPicPr>
            <a:picLocks noChangeAspect="1"/>
          </p:cNvPicPr>
          <p:nvPr/>
        </p:nvPicPr>
        <p:blipFill>
          <a:blip r:embed="rId3"/>
          <a:stretch>
            <a:fillRect/>
          </a:stretch>
        </p:blipFill>
        <p:spPr>
          <a:xfrm>
            <a:off x="115170" y="3924086"/>
            <a:ext cx="2800551" cy="1105481"/>
          </a:xfrm>
          <a:prstGeom prst="rect">
            <a:avLst/>
          </a:prstGeom>
        </p:spPr>
      </p:pic>
      <p:pic>
        <p:nvPicPr>
          <p:cNvPr id="8" name="Picture 7">
            <a:extLst>
              <a:ext uri="{FF2B5EF4-FFF2-40B4-BE49-F238E27FC236}">
                <a16:creationId xmlns:a16="http://schemas.microsoft.com/office/drawing/2014/main" id="{A0A1DC84-EC92-472D-CA0A-47443D5D4F82}"/>
              </a:ext>
            </a:extLst>
          </p:cNvPr>
          <p:cNvPicPr>
            <a:picLocks noChangeAspect="1"/>
          </p:cNvPicPr>
          <p:nvPr/>
        </p:nvPicPr>
        <p:blipFill>
          <a:blip r:embed="rId4"/>
          <a:stretch>
            <a:fillRect/>
          </a:stretch>
        </p:blipFill>
        <p:spPr>
          <a:xfrm>
            <a:off x="5170395" y="1245494"/>
            <a:ext cx="3562860" cy="1110774"/>
          </a:xfrm>
          <a:prstGeom prst="rect">
            <a:avLst/>
          </a:prstGeom>
        </p:spPr>
      </p:pic>
      <p:pic>
        <p:nvPicPr>
          <p:cNvPr id="9" name="Picture 8">
            <a:extLst>
              <a:ext uri="{FF2B5EF4-FFF2-40B4-BE49-F238E27FC236}">
                <a16:creationId xmlns:a16="http://schemas.microsoft.com/office/drawing/2014/main" id="{4114B6DB-44FF-35ED-3C00-8B6472A405C8}"/>
              </a:ext>
            </a:extLst>
          </p:cNvPr>
          <p:cNvPicPr>
            <a:picLocks noChangeAspect="1"/>
          </p:cNvPicPr>
          <p:nvPr/>
        </p:nvPicPr>
        <p:blipFill>
          <a:blip r:embed="rId5"/>
          <a:stretch>
            <a:fillRect/>
          </a:stretch>
        </p:blipFill>
        <p:spPr>
          <a:xfrm>
            <a:off x="6807318" y="2475086"/>
            <a:ext cx="1845495" cy="1230330"/>
          </a:xfrm>
          <a:prstGeom prst="rect">
            <a:avLst/>
          </a:prstGeom>
        </p:spPr>
      </p:pic>
      <p:pic>
        <p:nvPicPr>
          <p:cNvPr id="11" name="Picture 10">
            <a:extLst>
              <a:ext uri="{FF2B5EF4-FFF2-40B4-BE49-F238E27FC236}">
                <a16:creationId xmlns:a16="http://schemas.microsoft.com/office/drawing/2014/main" id="{DDB661E9-1252-B37D-DB72-8C013DFCB466}"/>
              </a:ext>
            </a:extLst>
          </p:cNvPr>
          <p:cNvPicPr>
            <a:picLocks noChangeAspect="1"/>
          </p:cNvPicPr>
          <p:nvPr/>
        </p:nvPicPr>
        <p:blipFill>
          <a:blip r:embed="rId6"/>
          <a:stretch>
            <a:fillRect/>
          </a:stretch>
        </p:blipFill>
        <p:spPr>
          <a:xfrm>
            <a:off x="5347280" y="2518140"/>
            <a:ext cx="1466751" cy="1476890"/>
          </a:xfrm>
          <a:prstGeom prst="rect">
            <a:avLst/>
          </a:prstGeom>
        </p:spPr>
      </p:pic>
      <p:sp>
        <p:nvSpPr>
          <p:cNvPr id="10" name="Rectangle 9">
            <a:extLst>
              <a:ext uri="{FF2B5EF4-FFF2-40B4-BE49-F238E27FC236}">
                <a16:creationId xmlns:a16="http://schemas.microsoft.com/office/drawing/2014/main" id="{8F1C7280-28C6-9FD8-A30E-AA3017EC766D}"/>
              </a:ext>
            </a:extLst>
          </p:cNvPr>
          <p:cNvSpPr/>
          <p:nvPr/>
        </p:nvSpPr>
        <p:spPr>
          <a:xfrm>
            <a:off x="0" y="6553200"/>
            <a:ext cx="9144000" cy="310578"/>
          </a:xfrm>
          <a:prstGeom prst="rect">
            <a:avLst/>
          </a:prstGeom>
          <a:solidFill>
            <a:srgbClr val="981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66770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02220C5-AD86-4382-7808-7FA07EE0FECD}"/>
              </a:ext>
            </a:extLst>
          </p:cNvPr>
          <p:cNvPicPr>
            <a:picLocks noChangeAspect="1"/>
          </p:cNvPicPr>
          <p:nvPr/>
        </p:nvPicPr>
        <p:blipFill>
          <a:blip r:embed="rId3"/>
          <a:stretch>
            <a:fillRect/>
          </a:stretch>
        </p:blipFill>
        <p:spPr>
          <a:xfrm>
            <a:off x="6771865" y="5334000"/>
            <a:ext cx="2173571" cy="1222634"/>
          </a:xfrm>
          <a:prstGeom prst="rect">
            <a:avLst/>
          </a:prstGeom>
        </p:spPr>
      </p:pic>
      <p:sp>
        <p:nvSpPr>
          <p:cNvPr id="6" name="Title 1">
            <a:extLst>
              <a:ext uri="{FF2B5EF4-FFF2-40B4-BE49-F238E27FC236}">
                <a16:creationId xmlns:a16="http://schemas.microsoft.com/office/drawing/2014/main" id="{6606402D-04BE-C743-3B15-5E2441D60EDF}"/>
              </a:ext>
            </a:extLst>
          </p:cNvPr>
          <p:cNvSpPr txBox="1">
            <a:spLocks/>
          </p:cNvSpPr>
          <p:nvPr/>
        </p:nvSpPr>
        <p:spPr>
          <a:xfrm>
            <a:off x="157830" y="183992"/>
            <a:ext cx="4776126" cy="55385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r>
              <a:rPr lang="en-US" sz="3300" dirty="0">
                <a:latin typeface="Calibri" panose="020F0502020204030204" pitchFamily="34" charset="0"/>
                <a:cs typeface="Calibri" panose="020F0502020204030204" pitchFamily="34" charset="0"/>
              </a:rPr>
              <a:t>Related work and partners </a:t>
            </a:r>
          </a:p>
        </p:txBody>
      </p:sp>
      <p:sp>
        <p:nvSpPr>
          <p:cNvPr id="7" name="TextBox 6">
            <a:extLst>
              <a:ext uri="{FF2B5EF4-FFF2-40B4-BE49-F238E27FC236}">
                <a16:creationId xmlns:a16="http://schemas.microsoft.com/office/drawing/2014/main" id="{4BE6F3CA-7095-A390-9E5A-4411F3FBFE04}"/>
              </a:ext>
            </a:extLst>
          </p:cNvPr>
          <p:cNvSpPr txBox="1"/>
          <p:nvPr/>
        </p:nvSpPr>
        <p:spPr>
          <a:xfrm>
            <a:off x="157830" y="1024581"/>
            <a:ext cx="6711893" cy="5709255"/>
          </a:xfrm>
          <a:prstGeom prst="rect">
            <a:avLst/>
          </a:prstGeom>
          <a:noFill/>
        </p:spPr>
        <p:txBody>
          <a:bodyPr wrap="square">
            <a:spAutoFit/>
          </a:bodyPr>
          <a:lstStyle/>
          <a:p>
            <a:r>
              <a:rPr lang="en-US" b="1" u="sng" dirty="0">
                <a:ea typeface="Times New Roman" panose="02020603050405020304" pitchFamily="18" charset="0"/>
              </a:rPr>
              <a:t>WSU Elson S. Floyd College of Medicine PRISM lab</a:t>
            </a:r>
            <a:r>
              <a:rPr lang="en-US" b="1" i="1" dirty="0">
                <a:ea typeface="Times New Roman" panose="02020603050405020304" pitchFamily="18" charset="0"/>
              </a:rPr>
              <a:t> </a:t>
            </a:r>
          </a:p>
          <a:p>
            <a:r>
              <a:rPr lang="en-US" i="1" dirty="0">
                <a:ea typeface="Times New Roman" panose="02020603050405020304" pitchFamily="18" charset="0"/>
              </a:rPr>
              <a:t>National Cancer Institute/National Institute on Drug Abuse</a:t>
            </a:r>
          </a:p>
          <a:p>
            <a:r>
              <a:rPr lang="en-US" dirty="0">
                <a:ea typeface="Times New Roman" panose="02020603050405020304" pitchFamily="18" charset="0"/>
              </a:rPr>
              <a:t>Association between cannabis and pain outcomes in a Tribally operated clinic. </a:t>
            </a:r>
          </a:p>
          <a:p>
            <a:endParaRPr lang="en-US" i="1" dirty="0">
              <a:ea typeface="Times New Roman" panose="02020603050405020304" pitchFamily="18" charset="0"/>
            </a:endParaRPr>
          </a:p>
          <a:p>
            <a:r>
              <a:rPr lang="en-US" b="1" u="sng" dirty="0">
                <a:ea typeface="Calibri" panose="020F0502020204030204" pitchFamily="34" charset="0"/>
                <a:cs typeface="Arial" panose="020B0604020202020204" pitchFamily="34" charset="0"/>
              </a:rPr>
              <a:t>WSU College of Pharmacy/Pharmaceutical Sciences</a:t>
            </a:r>
          </a:p>
          <a:p>
            <a:r>
              <a:rPr lang="en-US" i="1" dirty="0">
                <a:ea typeface="Times New Roman" panose="02020603050405020304" pitchFamily="18" charset="0"/>
              </a:rPr>
              <a:t>National Institute on Drug Abuse/</a:t>
            </a:r>
            <a:r>
              <a:rPr lang="en-US" dirty="0">
                <a:ea typeface="Calibri" panose="020F0502020204030204" pitchFamily="34" charset="0"/>
                <a:cs typeface="Arial" panose="020B0604020202020204" pitchFamily="34" charset="0"/>
              </a:rPr>
              <a:t>F31 student fellowship</a:t>
            </a:r>
          </a:p>
          <a:p>
            <a:r>
              <a:rPr lang="en-US" dirty="0">
                <a:ea typeface="Calibri" panose="020F0502020204030204" pitchFamily="34" charset="0"/>
                <a:cs typeface="Arial" panose="020B0604020202020204" pitchFamily="34" charset="0"/>
              </a:rPr>
              <a:t>Role of cannabinoids in drug-drug interactions with the major opioid, hydrocodone </a:t>
            </a:r>
          </a:p>
          <a:p>
            <a:endParaRPr lang="en-US" b="1" i="1" dirty="0">
              <a:ea typeface="Times New Roman" panose="02020603050405020304" pitchFamily="18" charset="0"/>
            </a:endParaRPr>
          </a:p>
          <a:p>
            <a:r>
              <a:rPr lang="en-US" b="1" u="sng" dirty="0">
                <a:ea typeface="Times New Roman" panose="02020603050405020304" pitchFamily="18" charset="0"/>
              </a:rPr>
              <a:t>WSU Sleep and Performance Research Center </a:t>
            </a:r>
          </a:p>
          <a:p>
            <a:r>
              <a:rPr lang="en-US" i="1" dirty="0">
                <a:ea typeface="Times New Roman" panose="02020603050405020304" pitchFamily="18" charset="0"/>
              </a:rPr>
              <a:t>National Institute of Nursing Research/</a:t>
            </a:r>
            <a:r>
              <a:rPr lang="en-US" i="1" dirty="0" err="1">
                <a:ea typeface="Times New Roman" panose="02020603050405020304" pitchFamily="18" charset="0"/>
              </a:rPr>
              <a:t>Rayce</a:t>
            </a:r>
            <a:r>
              <a:rPr lang="en-US" i="1" dirty="0">
                <a:ea typeface="Times New Roman" panose="02020603050405020304" pitchFamily="18" charset="0"/>
              </a:rPr>
              <a:t> </a:t>
            </a:r>
            <a:r>
              <a:rPr lang="en-US" i="1" dirty="0" err="1">
                <a:ea typeface="Times New Roman" panose="02020603050405020304" pitchFamily="18" charset="0"/>
              </a:rPr>
              <a:t>Rudeen</a:t>
            </a:r>
            <a:r>
              <a:rPr lang="en-US" i="1" dirty="0">
                <a:ea typeface="Times New Roman" panose="02020603050405020304" pitchFamily="18" charset="0"/>
              </a:rPr>
              <a:t> Foundation </a:t>
            </a:r>
          </a:p>
          <a:p>
            <a:r>
              <a:rPr lang="en-US" sz="1600" dirty="0">
                <a:ea typeface="Calibri" panose="020F0502020204030204" pitchFamily="34" charset="0"/>
                <a:cs typeface="Arial" panose="020B0604020202020204" pitchFamily="34" charset="0"/>
              </a:rPr>
              <a:t>Wilson, M. et al. (2023). Piloting smart home sensors to detect overnight respiratory and withdrawal symptoms in adults prescribed opioids.</a:t>
            </a:r>
            <a:r>
              <a:rPr lang="en-US" sz="1600" i="1" dirty="0">
                <a:ea typeface="Calibri" panose="020F0502020204030204" pitchFamily="34" charset="0"/>
                <a:cs typeface="Arial" panose="020B0604020202020204" pitchFamily="34" charset="0"/>
              </a:rPr>
              <a:t> Pain Management Nursing,</a:t>
            </a:r>
            <a:r>
              <a:rPr lang="en-US" sz="1600" i="1" dirty="0">
                <a:solidFill>
                  <a:srgbClr val="212121"/>
                </a:solidFill>
                <a:ea typeface="Calibri" panose="020F0502020204030204" pitchFamily="34" charset="0"/>
                <a:cs typeface="Arial" panose="020B0604020202020204" pitchFamily="34" charset="0"/>
              </a:rPr>
              <a:t> </a:t>
            </a:r>
            <a:r>
              <a:rPr lang="en-US" sz="1600" dirty="0">
                <a:solidFill>
                  <a:srgbClr val="212121"/>
                </a:solidFill>
                <a:ea typeface="Calibri" panose="020F0502020204030204" pitchFamily="34" charset="0"/>
                <a:cs typeface="Arial" panose="020B0604020202020204" pitchFamily="34" charset="0"/>
              </a:rPr>
              <a:t>24(1), 4-11. </a:t>
            </a:r>
          </a:p>
          <a:p>
            <a:endParaRPr lang="en-US" sz="1650" dirty="0">
              <a:ea typeface="Times New Roman" panose="02020603050405020304" pitchFamily="18" charset="0"/>
            </a:endParaRPr>
          </a:p>
          <a:p>
            <a:r>
              <a:rPr lang="en-US" sz="1650" i="1" dirty="0">
                <a:ea typeface="Times New Roman" panose="02020603050405020304" pitchFamily="18" charset="0"/>
              </a:rPr>
              <a:t>National Institute of Complementary and Integrative Health </a:t>
            </a:r>
          </a:p>
          <a:p>
            <a:r>
              <a:rPr lang="en-US" sz="1600" dirty="0">
                <a:ea typeface="Calibri" panose="020F0502020204030204" pitchFamily="34" charset="0"/>
                <a:cs typeface="Calibri" panose="020F0502020204030204" pitchFamily="34" charset="0"/>
              </a:rPr>
              <a:t>Wilson, M. et al. (2022). Pain catastrophizing mediates the relationship between pain intensity and sleep disturbances in U.S. Veterans with chronic pain. </a:t>
            </a:r>
            <a:r>
              <a:rPr lang="en-US" sz="1600" i="1" dirty="0">
                <a:ea typeface="Calibri" panose="020F0502020204030204" pitchFamily="34" charset="0"/>
                <a:cs typeface="Calibri" panose="020F0502020204030204" pitchFamily="34" charset="0"/>
              </a:rPr>
              <a:t>Military Medicine,</a:t>
            </a:r>
            <a:r>
              <a:rPr lang="en-US" sz="1600" dirty="0"/>
              <a:t> 188(7-8).</a:t>
            </a:r>
            <a:endParaRPr lang="en-US" sz="1600" dirty="0">
              <a:ea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FA3D75B6-0F9F-9DBD-F2D8-183847615EEB}"/>
              </a:ext>
            </a:extLst>
          </p:cNvPr>
          <p:cNvPicPr>
            <a:picLocks noChangeAspect="1"/>
          </p:cNvPicPr>
          <p:nvPr/>
        </p:nvPicPr>
        <p:blipFill>
          <a:blip r:embed="rId4"/>
          <a:stretch>
            <a:fillRect/>
          </a:stretch>
        </p:blipFill>
        <p:spPr>
          <a:xfrm>
            <a:off x="6452668" y="694328"/>
            <a:ext cx="2533502" cy="783083"/>
          </a:xfrm>
          <a:prstGeom prst="rect">
            <a:avLst/>
          </a:prstGeom>
        </p:spPr>
      </p:pic>
      <p:pic>
        <p:nvPicPr>
          <p:cNvPr id="2052" name="Picture 4" descr="Northwest Spine and Pain Medicine">
            <a:extLst>
              <a:ext uri="{FF2B5EF4-FFF2-40B4-BE49-F238E27FC236}">
                <a16:creationId xmlns:a16="http://schemas.microsoft.com/office/drawing/2014/main" id="{83FBE6FC-D7B4-CAF1-20DB-9DB99F0226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4454" y="2669781"/>
            <a:ext cx="2444624" cy="724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09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A4DB80F-5C7B-46DD-9664-96BA61FE656C}"/>
              </a:ext>
            </a:extLst>
          </p:cNvPr>
          <p:cNvPicPr>
            <a:picLocks noGrp="1" noChangeAspect="1"/>
          </p:cNvPicPr>
          <p:nvPr>
            <p:ph type="pic" sz="quarter" idx="22"/>
          </p:nvPr>
        </p:nvPicPr>
        <p:blipFill>
          <a:blip r:embed="rId3"/>
          <a:srcRect l="23503" r="23503"/>
          <a:stretch>
            <a:fillRect/>
          </a:stretch>
        </p:blipFill>
        <p:spPr>
          <a:xfrm>
            <a:off x="349613" y="1661800"/>
            <a:ext cx="3129384" cy="4296399"/>
          </a:xfrm>
          <a:prstGeom prst="rect">
            <a:avLst/>
          </a:prstGeom>
        </p:spPr>
      </p:pic>
      <p:sp>
        <p:nvSpPr>
          <p:cNvPr id="2" name="Text Placeholder 1">
            <a:extLst>
              <a:ext uri="{FF2B5EF4-FFF2-40B4-BE49-F238E27FC236}">
                <a16:creationId xmlns:a16="http://schemas.microsoft.com/office/drawing/2014/main" id="{0439676A-854C-44ED-9B8E-6119A52CBB8F}"/>
              </a:ext>
            </a:extLst>
          </p:cNvPr>
          <p:cNvSpPr>
            <a:spLocks noGrp="1"/>
          </p:cNvSpPr>
          <p:nvPr>
            <p:ph type="body" sz="quarter" idx="14"/>
          </p:nvPr>
        </p:nvSpPr>
        <p:spPr>
          <a:xfrm>
            <a:off x="349613" y="1133178"/>
            <a:ext cx="5211902" cy="565348"/>
          </a:xfrm>
        </p:spPr>
        <p:txBody>
          <a:bodyPr>
            <a:normAutofit/>
          </a:bodyPr>
          <a:lstStyle/>
          <a:p>
            <a:r>
              <a:rPr kumimoji="0" lang="en-US" sz="2800" i="0" u="none" strike="noStrike" kern="1200" cap="none" spc="0" normalizeH="0" baseline="0" noProof="0" dirty="0">
                <a:ln>
                  <a:noFill/>
                </a:ln>
                <a:solidFill>
                  <a:srgbClr val="981E32"/>
                </a:solidFill>
                <a:effectLst/>
                <a:uLnTx/>
                <a:uFillTx/>
                <a:latin typeface="Arial" panose="020B0604020202020204" pitchFamily="34" charset="0"/>
                <a:cs typeface="Arial" panose="020B0604020202020204" pitchFamily="34" charset="0"/>
              </a:rPr>
              <a:t>Neonatal Abstinence Syndrome</a:t>
            </a:r>
            <a:endParaRPr lang="en-US" sz="28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081ABFE8-281B-492F-8419-C93C64202183}"/>
              </a:ext>
            </a:extLst>
          </p:cNvPr>
          <p:cNvSpPr>
            <a:spLocks noGrp="1"/>
          </p:cNvSpPr>
          <p:nvPr>
            <p:ph type="body" sz="quarter" idx="23"/>
          </p:nvPr>
        </p:nvSpPr>
        <p:spPr>
          <a:xfrm>
            <a:off x="3657600" y="1524000"/>
            <a:ext cx="5029200" cy="4572000"/>
          </a:xfrm>
        </p:spPr>
        <p:txBody>
          <a:bodyPr>
            <a:noAutofit/>
          </a:bodyPr>
          <a:lstStyle/>
          <a:p>
            <a:pPr marL="342900" indent="-342900">
              <a:spcBef>
                <a:spcPts val="0"/>
              </a:spcBef>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Across almost all states and demographic groups, the rate of infants diagnosed with NAS has increased by 82% from 2010-2017.</a:t>
            </a:r>
            <a:r>
              <a:rPr lang="en-US" sz="2000" baseline="30000" dirty="0">
                <a:solidFill>
                  <a:schemeClr val="tx1"/>
                </a:solidFill>
                <a:latin typeface="Arial" panose="020B0604020202020204" pitchFamily="34" charset="0"/>
                <a:cs typeface="Arial" panose="020B0604020202020204" pitchFamily="34" charset="0"/>
              </a:rPr>
              <a:t>1</a:t>
            </a:r>
          </a:p>
          <a:p>
            <a:pPr marL="342900" indent="-342900">
              <a:spcBef>
                <a:spcPts val="0"/>
              </a:spcBef>
              <a:spcAft>
                <a:spcPts val="1200"/>
              </a:spcAft>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In 2020, every 6 per 1,000 hospital-stay newborns were diagnosed with NAS, or about 1 every 24 minutes, or 59 newborns a day.</a:t>
            </a:r>
            <a:r>
              <a:rPr lang="en-US" sz="2000" baseline="30000" dirty="0">
                <a:solidFill>
                  <a:srgbClr val="000000"/>
                </a:solidFill>
                <a:latin typeface="Arial" panose="020B0604020202020204" pitchFamily="34" charset="0"/>
                <a:cs typeface="Arial" panose="020B0604020202020204" pitchFamily="34" charset="0"/>
              </a:rPr>
              <a:t>2</a:t>
            </a:r>
          </a:p>
          <a:p>
            <a:pPr marL="342900" indent="-342900">
              <a:spcBef>
                <a:spcPts val="0"/>
              </a:spcBef>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70-95% of infants born to women with OUD go on to develop NAS, which leads to higher risk of adverse outcomes for infants and mothers, and places increased strain on the healthcare system.</a:t>
            </a:r>
            <a:r>
              <a:rPr lang="en-US" sz="2000" baseline="30000" dirty="0">
                <a:solidFill>
                  <a:schemeClr val="tx1"/>
                </a:solidFill>
                <a:latin typeface="Arial" panose="020B0604020202020204" pitchFamily="34" charset="0"/>
                <a:cs typeface="Arial" panose="020B0604020202020204" pitchFamily="34" charset="0"/>
              </a:rPr>
              <a:t>3-5</a:t>
            </a:r>
            <a:endParaRPr lang="en-US" sz="2000" dirty="0">
              <a:solidFill>
                <a:schemeClr val="tx1"/>
              </a:solidFill>
              <a:latin typeface="Arial" panose="020B0604020202020204" pitchFamily="34" charset="0"/>
              <a:cs typeface="Arial" panose="020B0604020202020204" pitchFamily="34" charset="0"/>
            </a:endParaRPr>
          </a:p>
          <a:p>
            <a:pPr marL="342900" indent="-342900">
              <a:spcBef>
                <a:spcPts val="0"/>
              </a:spcBef>
              <a:spcAft>
                <a:spcPts val="1200"/>
              </a:spcAft>
              <a:buFont typeface="Arial" panose="020B0604020202020204" pitchFamily="34" charset="0"/>
              <a:buChar char="•"/>
            </a:pPr>
            <a:endParaRPr lang="en-US" sz="2000" b="0" i="0" baseline="30000" dirty="0">
              <a:solidFill>
                <a:srgbClr val="000000"/>
              </a:solidFill>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90B8F29-42A0-48B9-A0EE-76ABBBA71D17}"/>
              </a:ext>
            </a:extLst>
          </p:cNvPr>
          <p:cNvSpPr txBox="1"/>
          <p:nvPr/>
        </p:nvSpPr>
        <p:spPr>
          <a:xfrm>
            <a:off x="3959038" y="6204148"/>
            <a:ext cx="4727762" cy="461665"/>
          </a:xfrm>
          <a:prstGeom prst="rect">
            <a:avLst/>
          </a:prstGeom>
          <a:noFill/>
        </p:spPr>
        <p:txBody>
          <a:bodyPr wrap="square" rtlCol="0">
            <a:spAutoFit/>
          </a:bodyPr>
          <a:lstStyle/>
          <a:p>
            <a:r>
              <a:rPr lang="en-US" sz="1200" baseline="30000" dirty="0">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Hirai, et al. 2017; </a:t>
            </a:r>
            <a:r>
              <a:rPr lang="en-US" sz="1200" baseline="30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HCUP 2020; </a:t>
            </a:r>
            <a:r>
              <a:rPr lang="en-US" sz="1200" baseline="30000" dirty="0">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Faherty, L. J., et al. 2021; </a:t>
            </a:r>
            <a:r>
              <a:rPr lang="en-US" sz="1200" baseline="30000" dirty="0">
                <a:latin typeface="Arial" panose="020B0604020202020204" pitchFamily="34" charset="0"/>
                <a:cs typeface="Arial" panose="020B0604020202020204" pitchFamily="34" charset="0"/>
              </a:rPr>
              <a:t>4</a:t>
            </a:r>
            <a:r>
              <a:rPr lang="en-US" sz="1200" dirty="0">
                <a:latin typeface="Arial" panose="020B0604020202020204" pitchFamily="34" charset="0"/>
                <a:cs typeface="Arial" panose="020B0604020202020204" pitchFamily="34" charset="0"/>
              </a:rPr>
              <a:t>SAMHSA; </a:t>
            </a:r>
            <a:r>
              <a:rPr lang="en-US" sz="1200" baseline="30000" dirty="0">
                <a:latin typeface="Arial" panose="020B0604020202020204" pitchFamily="34" charset="0"/>
                <a:cs typeface="Arial" panose="020B0604020202020204" pitchFamily="34" charset="0"/>
              </a:rPr>
              <a:t>5</a:t>
            </a:r>
            <a:r>
              <a:rPr lang="en-US" sz="1200" dirty="0">
                <a:latin typeface="Arial" panose="020B0604020202020204" pitchFamily="34" charset="0"/>
                <a:cs typeface="Arial" panose="020B0604020202020204" pitchFamily="34" charset="0"/>
              </a:rPr>
              <a:t>Winklbaur, B., et al. 2008. </a:t>
            </a:r>
          </a:p>
        </p:txBody>
      </p:sp>
    </p:spTree>
    <p:extLst>
      <p:ext uri="{BB962C8B-B14F-4D97-AF65-F5344CB8AC3E}">
        <p14:creationId xmlns:p14="http://schemas.microsoft.com/office/powerpoint/2010/main" val="4114839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8E0AAF-2FAB-46B1-9C5D-5E3FC06A466E}"/>
              </a:ext>
            </a:extLst>
          </p:cNvPr>
          <p:cNvSpPr>
            <a:spLocks noGrp="1"/>
          </p:cNvSpPr>
          <p:nvPr>
            <p:ph type="body" sz="quarter" idx="14"/>
          </p:nvPr>
        </p:nvSpPr>
        <p:spPr>
          <a:xfrm>
            <a:off x="533400" y="1066800"/>
            <a:ext cx="6553200" cy="609600"/>
          </a:xfrm>
        </p:spPr>
        <p:txBody>
          <a:bodyPr/>
          <a:lstStyle/>
          <a:p>
            <a:r>
              <a:rPr lang="en-US" dirty="0">
                <a:latin typeface="Arial" panose="020B0604020202020204" pitchFamily="34" charset="0"/>
                <a:cs typeface="Arial" panose="020B0604020202020204" pitchFamily="34" charset="0"/>
              </a:rPr>
              <a:t>WSU research studies</a:t>
            </a:r>
          </a:p>
        </p:txBody>
      </p:sp>
      <p:sp>
        <p:nvSpPr>
          <p:cNvPr id="3" name="Text Placeholder 2">
            <a:extLst>
              <a:ext uri="{FF2B5EF4-FFF2-40B4-BE49-F238E27FC236}">
                <a16:creationId xmlns:a16="http://schemas.microsoft.com/office/drawing/2014/main" id="{605E604B-2DA8-4D43-8183-1C61C01F17FA}"/>
              </a:ext>
            </a:extLst>
          </p:cNvPr>
          <p:cNvSpPr>
            <a:spLocks noGrp="1"/>
          </p:cNvSpPr>
          <p:nvPr>
            <p:ph type="body" sz="quarter" idx="15"/>
          </p:nvPr>
        </p:nvSpPr>
        <p:spPr>
          <a:xfrm>
            <a:off x="152400" y="1642872"/>
            <a:ext cx="7162800" cy="4800600"/>
          </a:xfrm>
        </p:spPr>
        <p:txBody>
          <a:bodyPr>
            <a:noAutofit/>
          </a:bodyPr>
          <a:lstStyle/>
          <a:p>
            <a:pPr marL="342900" indent="-342900">
              <a:spcBef>
                <a:spcPts val="0"/>
              </a:spcBef>
              <a:spcAft>
                <a:spcPts val="1200"/>
              </a:spcAft>
              <a:buClr>
                <a:srgbClr val="981E32"/>
              </a:buClr>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Study 1: </a:t>
            </a: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Medication assisted treatment</a:t>
            </a:r>
            <a:endParaRPr lang="en-US" dirty="0">
              <a:solidFill>
                <a:schemeClr val="tx1"/>
              </a:solidFill>
              <a:latin typeface="Arial" panose="020B0604020202020204" pitchFamily="34" charset="0"/>
              <a:cs typeface="Arial" panose="020B0604020202020204" pitchFamily="34" charset="0"/>
            </a:endParaRPr>
          </a:p>
          <a:p>
            <a:pPr marL="857225" lvl="1" indent="-342900">
              <a:spcBef>
                <a:spcPts val="0"/>
              </a:spcBef>
              <a:spcAft>
                <a:spcPts val="1200"/>
              </a:spcAft>
              <a:buClr>
                <a:srgbClr val="981E32"/>
              </a:buClr>
            </a:pP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Determine barriers and facilitators for staying on medication assisted treatment during the transition from pregnancy to parenthood in women with an opioid use disorder</a:t>
            </a:r>
            <a:endParaRPr lang="en-US" sz="1800" dirty="0">
              <a:solidFill>
                <a:schemeClr val="tx1"/>
              </a:solidFill>
              <a:latin typeface="Arial" panose="020B0604020202020204" pitchFamily="34" charset="0"/>
              <a:cs typeface="Arial" panose="020B0604020202020204" pitchFamily="34" charset="0"/>
            </a:endParaRPr>
          </a:p>
          <a:p>
            <a:pPr marL="342900" indent="-342900">
              <a:spcBef>
                <a:spcPts val="0"/>
              </a:spcBef>
              <a:spcAft>
                <a:spcPts val="1200"/>
              </a:spcAft>
              <a:buClr>
                <a:srgbClr val="981E32"/>
              </a:buClr>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Study 2: Neonatal Abstinence Syndrome (NAS) nurseries </a:t>
            </a:r>
          </a:p>
          <a:p>
            <a:pPr marL="857225" lvl="1" indent="-342900">
              <a:spcBef>
                <a:spcPts val="0"/>
              </a:spcBef>
              <a:spcAft>
                <a:spcPts val="1200"/>
              </a:spcAft>
              <a:buClr>
                <a:srgbClr val="981E32"/>
              </a:buClr>
            </a:pPr>
            <a:r>
              <a:rPr lang="en-US" sz="1800" dirty="0">
                <a:solidFill>
                  <a:schemeClr val="tx1"/>
                </a:solidFill>
                <a:latin typeface="Arial" panose="020B0604020202020204" pitchFamily="34" charset="0"/>
                <a:cs typeface="Arial" panose="020B0604020202020204" pitchFamily="34" charset="0"/>
              </a:rPr>
              <a:t>Barriers and facilitators to establishing neonatal transitional nurseries for NAS</a:t>
            </a:r>
          </a:p>
          <a:p>
            <a:pPr marL="342900" indent="-342900">
              <a:spcBef>
                <a:spcPts val="0"/>
              </a:spcBef>
              <a:spcAft>
                <a:spcPts val="1200"/>
              </a:spcAft>
              <a:buClr>
                <a:srgbClr val="981E32"/>
              </a:buClr>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Study 3 (</a:t>
            </a:r>
            <a:r>
              <a:rPr lang="en-US" i="1" dirty="0">
                <a:solidFill>
                  <a:schemeClr val="tx1"/>
                </a:solidFill>
                <a:latin typeface="Arial" panose="020B0604020202020204" pitchFamily="34" charset="0"/>
                <a:cs typeface="Arial" panose="020B0604020202020204" pitchFamily="34" charset="0"/>
              </a:rPr>
              <a:t>to begin 2023</a:t>
            </a:r>
            <a:r>
              <a:rPr lang="en-US" dirty="0">
                <a:solidFill>
                  <a:schemeClr val="tx1"/>
                </a:solidFill>
                <a:latin typeface="Arial" panose="020B0604020202020204" pitchFamily="34" charset="0"/>
                <a:cs typeface="Arial" panose="020B0604020202020204" pitchFamily="34" charset="0"/>
              </a:rPr>
              <a:t>): Maddie’s Place assessment </a:t>
            </a:r>
          </a:p>
          <a:p>
            <a:pPr marL="342900" indent="-342900">
              <a:spcBef>
                <a:spcPts val="0"/>
              </a:spcBef>
              <a:spcAft>
                <a:spcPts val="1200"/>
              </a:spcAft>
              <a:buFont typeface="Arial" panose="020B0604020202020204" pitchFamily="34" charset="0"/>
              <a:buChar char="•"/>
            </a:pPr>
            <a:endParaRPr lang="en-US" sz="1800" b="1" i="1" dirty="0">
              <a:solidFill>
                <a:schemeClr val="tx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2C74264-6467-3921-CC99-541275B26408}"/>
              </a:ext>
            </a:extLst>
          </p:cNvPr>
          <p:cNvPicPr>
            <a:picLocks noChangeAspect="1"/>
          </p:cNvPicPr>
          <p:nvPr/>
        </p:nvPicPr>
        <p:blipFill>
          <a:blip r:embed="rId3"/>
          <a:stretch>
            <a:fillRect/>
          </a:stretch>
        </p:blipFill>
        <p:spPr>
          <a:xfrm>
            <a:off x="6781800" y="4191000"/>
            <a:ext cx="2057400" cy="2349539"/>
          </a:xfrm>
          <a:prstGeom prst="rect">
            <a:avLst/>
          </a:prstGeom>
        </p:spPr>
      </p:pic>
    </p:spTree>
    <p:extLst>
      <p:ext uri="{BB962C8B-B14F-4D97-AF65-F5344CB8AC3E}">
        <p14:creationId xmlns:p14="http://schemas.microsoft.com/office/powerpoint/2010/main" val="108717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0D7C97-EE37-48C2-8097-2EC070148EE1}"/>
              </a:ext>
            </a:extLst>
          </p:cNvPr>
          <p:cNvSpPr>
            <a:spLocks noGrp="1"/>
          </p:cNvSpPr>
          <p:nvPr>
            <p:ph type="body" sz="quarter" idx="14"/>
          </p:nvPr>
        </p:nvSpPr>
        <p:spPr>
          <a:xfrm>
            <a:off x="457200" y="1066800"/>
            <a:ext cx="8001000" cy="838200"/>
          </a:xfrm>
        </p:spPr>
        <p:txBody>
          <a:bodyPr>
            <a:noAutofit/>
          </a:bodyPr>
          <a:lstStyle/>
          <a:p>
            <a:r>
              <a:rPr lang="en-US" sz="2800" dirty="0">
                <a:latin typeface="Arial" panose="020B0604020202020204" pitchFamily="34" charset="0"/>
                <a:cs typeface="Arial" panose="020B0604020202020204" pitchFamily="34" charset="0"/>
              </a:rPr>
              <a:t>Study 1: Medication assisted treatment</a:t>
            </a:r>
          </a:p>
        </p:txBody>
      </p:sp>
      <p:sp>
        <p:nvSpPr>
          <p:cNvPr id="3" name="Text Placeholder 2">
            <a:extLst>
              <a:ext uri="{FF2B5EF4-FFF2-40B4-BE49-F238E27FC236}">
                <a16:creationId xmlns:a16="http://schemas.microsoft.com/office/drawing/2014/main" id="{B8509DC0-6C55-4D97-923F-5DBDC2DE42FB}"/>
              </a:ext>
            </a:extLst>
          </p:cNvPr>
          <p:cNvSpPr>
            <a:spLocks noGrp="1"/>
          </p:cNvSpPr>
          <p:nvPr>
            <p:ph type="body" sz="quarter" idx="23"/>
          </p:nvPr>
        </p:nvSpPr>
        <p:spPr>
          <a:xfrm>
            <a:off x="3962400" y="1695450"/>
            <a:ext cx="4800600" cy="4857750"/>
          </a:xfrm>
        </p:spPr>
        <p:txBody>
          <a:bodyPr>
            <a:noAutofit/>
          </a:bodyPr>
          <a:lstStyle/>
          <a:p>
            <a:pPr>
              <a:lnSpc>
                <a:spcPct val="100000"/>
              </a:lnSpc>
              <a:spcBef>
                <a:spcPts val="0"/>
              </a:spcBef>
            </a:pPr>
            <a:r>
              <a:rPr lang="en-US" sz="2000" b="1" dirty="0">
                <a:solidFill>
                  <a:schemeClr val="tx1"/>
                </a:solidFill>
                <a:latin typeface="Arial" panose="020B0604020202020204" pitchFamily="34" charset="0"/>
                <a:cs typeface="Arial" panose="020B0604020202020204" pitchFamily="34" charset="0"/>
              </a:rPr>
              <a:t>Engagement with treatment is impacted by:</a:t>
            </a:r>
          </a:p>
          <a:p>
            <a:pPr marL="342900" indent="-342900">
              <a:lnSpc>
                <a:spcPct val="100000"/>
              </a:lnSpc>
              <a:spcBef>
                <a:spcPts val="0"/>
              </a:spcBef>
              <a:buFont typeface="Arial" panose="020B0604020202020204" pitchFamily="34" charset="0"/>
              <a:buChar char="•"/>
            </a:pPr>
            <a:endParaRPr lang="en-US" sz="2000" dirty="0">
              <a:solidFill>
                <a:schemeClr val="tx1"/>
              </a:solidFill>
              <a:latin typeface="Arial" panose="020B0604020202020204" pitchFamily="34" charset="0"/>
              <a:cs typeface="Arial" panose="020B0604020202020204" pitchFamily="34" charset="0"/>
            </a:endParaRPr>
          </a:p>
          <a:p>
            <a:pPr marL="342900" indent="-342900">
              <a:lnSpc>
                <a:spcPct val="100000"/>
              </a:lnSpc>
              <a:spcBef>
                <a:spcPts val="0"/>
              </a:spcBef>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Theme 1: Level of social support</a:t>
            </a:r>
          </a:p>
          <a:p>
            <a:pPr marL="342900" indent="-342900">
              <a:lnSpc>
                <a:spcPct val="100000"/>
              </a:lnSpc>
              <a:spcBef>
                <a:spcPts val="0"/>
              </a:spcBef>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Theme 2: Medication scheduling challenges</a:t>
            </a:r>
          </a:p>
          <a:p>
            <a:pPr marL="342900" indent="-342900">
              <a:lnSpc>
                <a:spcPct val="100000"/>
              </a:lnSpc>
              <a:spcBef>
                <a:spcPts val="0"/>
              </a:spcBef>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Theme 3: Motherhood as a motivator</a:t>
            </a:r>
          </a:p>
          <a:p>
            <a:pPr marL="342900" indent="-342900">
              <a:lnSpc>
                <a:spcPct val="100000"/>
              </a:lnSpc>
              <a:spcBef>
                <a:spcPts val="0"/>
              </a:spcBef>
              <a:spcAft>
                <a:spcPts val="1200"/>
              </a:spcAft>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Theme 4: Access to tangible resources </a:t>
            </a:r>
          </a:p>
          <a:p>
            <a:pPr marL="342900" indent="-342900">
              <a:lnSpc>
                <a:spcPct val="100000"/>
              </a:lnSpc>
              <a:spcBef>
                <a:spcPts val="0"/>
              </a:spcBef>
              <a:buFont typeface="Arial" panose="020B0604020202020204" pitchFamily="34" charset="0"/>
              <a:buChar char="•"/>
            </a:pPr>
            <a:r>
              <a:rPr lang="en-US" sz="2000" dirty="0">
                <a:solidFill>
                  <a:schemeClr val="tx1"/>
                </a:solidFill>
                <a:latin typeface="Arial" panose="020B0604020202020204" pitchFamily="34" charset="0"/>
                <a:cs typeface="Arial" panose="020B0604020202020204" pitchFamily="34" charset="0"/>
              </a:rPr>
              <a:t>Theme 5: Connection with nonjudgmental providers</a:t>
            </a:r>
            <a:endParaRPr lang="en-US" sz="2200" dirty="0">
              <a:solidFill>
                <a:schemeClr val="tx1"/>
              </a:solidFill>
              <a:latin typeface="Arial" panose="020B0604020202020204" pitchFamily="34" charset="0"/>
              <a:cs typeface="Arial" panose="020B0604020202020204" pitchFamily="34" charset="0"/>
            </a:endParaRPr>
          </a:p>
        </p:txBody>
      </p:sp>
      <p:pic>
        <p:nvPicPr>
          <p:cNvPr id="8" name="Picture Placeholder 7" descr="A person standing in front of a window&#10;&#10;Description automatically generated">
            <a:extLst>
              <a:ext uri="{FF2B5EF4-FFF2-40B4-BE49-F238E27FC236}">
                <a16:creationId xmlns:a16="http://schemas.microsoft.com/office/drawing/2014/main" id="{2DECF669-89CB-4ECA-91A6-B6F98DF73FA8}"/>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t="4191" b="4191"/>
          <a:stretch>
            <a:fillRect/>
          </a:stretch>
        </p:blipFill>
        <p:spPr>
          <a:xfrm>
            <a:off x="457200" y="1695450"/>
            <a:ext cx="3052614" cy="4191000"/>
          </a:xfrm>
        </p:spPr>
      </p:pic>
    </p:spTree>
    <p:extLst>
      <p:ext uri="{BB962C8B-B14F-4D97-AF65-F5344CB8AC3E}">
        <p14:creationId xmlns:p14="http://schemas.microsoft.com/office/powerpoint/2010/main" val="4318243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51E1217-6793-4EDF-892C-CF85D1FCDE26}"/>
              </a:ext>
            </a:extLst>
          </p:cNvPr>
          <p:cNvSpPr>
            <a:spLocks noGrp="1"/>
          </p:cNvSpPr>
          <p:nvPr>
            <p:ph type="body" sz="quarter" idx="15"/>
          </p:nvPr>
        </p:nvSpPr>
        <p:spPr>
          <a:xfrm>
            <a:off x="525966" y="1762897"/>
            <a:ext cx="8077200" cy="5105400"/>
          </a:xfrm>
        </p:spPr>
        <p:txBody>
          <a:bodyPr>
            <a:noAutofit/>
          </a:bodyPr>
          <a:lstStyle/>
          <a:p>
            <a:pPr>
              <a:spcBef>
                <a:spcPts val="0"/>
              </a:spcBef>
              <a:spcAft>
                <a:spcPts val="1200"/>
              </a:spcAft>
            </a:pPr>
            <a:r>
              <a:rPr lang="en-US" dirty="0">
                <a:solidFill>
                  <a:schemeClr val="tx1"/>
                </a:solidFill>
                <a:latin typeface="Arial" panose="020B0604020202020204" pitchFamily="34" charset="0"/>
                <a:cs typeface="Arial" panose="020B0604020202020204" pitchFamily="34" charset="0"/>
              </a:rPr>
              <a:t>Limited social support was a barrier to treatment engagement…</a:t>
            </a:r>
          </a:p>
          <a:p>
            <a:pPr>
              <a:spcBef>
                <a:spcPts val="0"/>
              </a:spcBef>
              <a:spcAft>
                <a:spcPts val="1200"/>
              </a:spcAft>
            </a:pPr>
            <a:r>
              <a:rPr lang="en-US" i="1" dirty="0">
                <a:solidFill>
                  <a:schemeClr val="tx1"/>
                </a:solidFill>
                <a:latin typeface="Arial" panose="020B0604020202020204" pitchFamily="34" charset="0"/>
                <a:cs typeface="Arial" panose="020B0604020202020204" pitchFamily="34" charset="0"/>
              </a:rPr>
              <a:t>“Well, my family, they are all in active addiction, so I had to cut my family and my friends out of my life. So that’s been difficult.”</a:t>
            </a: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r>
              <a:rPr lang="en-US" dirty="0">
                <a:solidFill>
                  <a:schemeClr val="tx1"/>
                </a:solidFill>
                <a:latin typeface="Arial" panose="020B0604020202020204" pitchFamily="34" charset="0"/>
                <a:cs typeface="Arial" panose="020B0604020202020204" pitchFamily="34" charset="0"/>
              </a:rPr>
              <a:t>…while increased social support was a facilitator.</a:t>
            </a:r>
          </a:p>
          <a:p>
            <a:pPr>
              <a:spcBef>
                <a:spcPts val="0"/>
              </a:spcBef>
              <a:spcAft>
                <a:spcPts val="1200"/>
              </a:spcAft>
            </a:pPr>
            <a:r>
              <a:rPr lang="en-US" i="1" dirty="0">
                <a:solidFill>
                  <a:schemeClr val="tx1"/>
                </a:solidFill>
                <a:latin typeface="Arial" panose="020B0604020202020204" pitchFamily="34" charset="0"/>
                <a:cs typeface="Arial" panose="020B0604020202020204" pitchFamily="34" charset="0"/>
              </a:rPr>
              <a:t>“I was one of those women that was homeless and pregnant and feeling helpless and hopeless and not having the resources or the support. Having a support team has helped me tremendously. I wouldn’t have done it without a support team. And that support team includes my treatment and my family and loved ones, friends that are sober. And my kids, of course.”</a:t>
            </a: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marL="342900" indent="-342900">
              <a:spcBef>
                <a:spcPts val="0"/>
              </a:spcBef>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AACA36EE-0658-2D8D-845C-60137008984C}"/>
              </a:ext>
            </a:extLst>
          </p:cNvPr>
          <p:cNvSpPr>
            <a:spLocks noGrp="1"/>
          </p:cNvSpPr>
          <p:nvPr>
            <p:ph type="body" sz="quarter" idx="14"/>
          </p:nvPr>
        </p:nvSpPr>
        <p:spPr>
          <a:xfrm>
            <a:off x="533400" y="1177458"/>
            <a:ext cx="6400800" cy="609600"/>
          </a:xfrm>
        </p:spPr>
        <p:txBody>
          <a:bodyPr>
            <a:noAutofit/>
          </a:bodyPr>
          <a:lstStyle/>
          <a:p>
            <a:r>
              <a:rPr lang="en-US" sz="2800" dirty="0">
                <a:latin typeface="Arial" panose="020B0604020202020204" pitchFamily="34" charset="0"/>
                <a:cs typeface="Arial" panose="020B0604020202020204" pitchFamily="34" charset="0"/>
              </a:rPr>
              <a:t>Theme 1: Level of social support</a:t>
            </a:r>
          </a:p>
        </p:txBody>
      </p:sp>
    </p:spTree>
    <p:extLst>
      <p:ext uri="{BB962C8B-B14F-4D97-AF65-F5344CB8AC3E}">
        <p14:creationId xmlns:p14="http://schemas.microsoft.com/office/powerpoint/2010/main" val="245830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33C854-8828-218B-F26F-7724C46BDB58}"/>
              </a:ext>
            </a:extLst>
          </p:cNvPr>
          <p:cNvSpPr>
            <a:spLocks noGrp="1"/>
          </p:cNvSpPr>
          <p:nvPr>
            <p:ph type="body" sz="quarter" idx="14"/>
          </p:nvPr>
        </p:nvSpPr>
        <p:spPr>
          <a:xfrm>
            <a:off x="609601" y="1143000"/>
            <a:ext cx="6553200" cy="954087"/>
          </a:xfrm>
        </p:spPr>
        <p:txBody>
          <a:bodyPr/>
          <a:lstStyle/>
          <a:p>
            <a:r>
              <a:rPr lang="en-US" sz="2800" dirty="0">
                <a:latin typeface="Arial" panose="020B0604020202020204" pitchFamily="34" charset="0"/>
                <a:cs typeface="Arial" panose="020B0604020202020204" pitchFamily="34" charset="0"/>
              </a:rPr>
              <a:t>Theme 2: Medication scheduling challenges</a:t>
            </a:r>
          </a:p>
          <a:p>
            <a:endParaRPr lang="en-US" sz="28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08475143-781A-DD96-4355-87114E3944E4}"/>
              </a:ext>
            </a:extLst>
          </p:cNvPr>
          <p:cNvSpPr>
            <a:spLocks noGrp="1"/>
          </p:cNvSpPr>
          <p:nvPr>
            <p:ph type="body" sz="quarter" idx="15"/>
          </p:nvPr>
        </p:nvSpPr>
        <p:spPr>
          <a:xfrm>
            <a:off x="609601" y="2209800"/>
            <a:ext cx="7696199" cy="4572000"/>
          </a:xfrm>
        </p:spPr>
        <p:txBody>
          <a:bodyPr>
            <a:normAutofit/>
          </a:bodyPr>
          <a:lstStyle/>
          <a:p>
            <a:pPr>
              <a:spcBef>
                <a:spcPts val="0"/>
              </a:spcBef>
              <a:spcAft>
                <a:spcPts val="1200"/>
              </a:spcAft>
            </a:pPr>
            <a:r>
              <a:rPr lang="en-US" dirty="0">
                <a:solidFill>
                  <a:schemeClr val="tx1"/>
                </a:solidFill>
                <a:latin typeface="Arial" panose="020B0604020202020204" pitchFamily="34" charset="0"/>
                <a:cs typeface="Arial" panose="020B0604020202020204" pitchFamily="34" charset="0"/>
              </a:rPr>
              <a:t>Logistics associated with medication scheduling were barriers to treatment engagement.</a:t>
            </a:r>
          </a:p>
          <a:p>
            <a:pPr marL="285750" indent="-285750">
              <a:spcBef>
                <a:spcPts val="0"/>
              </a:spcBef>
              <a:spcAft>
                <a:spcPts val="1200"/>
              </a:spcAft>
              <a:buFont typeface="Arial" panose="020B0604020202020204" pitchFamily="34" charset="0"/>
              <a:buChar char="•"/>
            </a:pPr>
            <a:endParaRPr lang="en-US" dirty="0">
              <a:solidFill>
                <a:schemeClr val="tx1"/>
              </a:solidFill>
              <a:effectLst/>
              <a:highlight>
                <a:srgbClr val="FFFF00"/>
              </a:highlight>
              <a:latin typeface="Arial" panose="020B0604020202020204" pitchFamily="34" charset="0"/>
              <a:ea typeface="Arial" panose="020B0604020202020204" pitchFamily="34" charset="0"/>
              <a:cs typeface="Arial" panose="020B0604020202020204" pitchFamily="34" charset="0"/>
            </a:endParaRPr>
          </a:p>
          <a:p>
            <a:pPr>
              <a:spcBef>
                <a:spcPts val="0"/>
              </a:spcBef>
              <a:spcAft>
                <a:spcPts val="1200"/>
              </a:spcAft>
            </a:pPr>
            <a:r>
              <a:rPr lang="en-US" i="1" dirty="0">
                <a:solidFill>
                  <a:schemeClr val="tx1"/>
                </a:solidFill>
                <a:latin typeface="Arial" panose="020B0604020202020204" pitchFamily="34" charset="0"/>
                <a:cs typeface="Arial" panose="020B0604020202020204" pitchFamily="34" charset="0"/>
              </a:rPr>
              <a:t>“I’m probably about forty-five minutes out of town.  And transportation was a big barrier […] And then going in every day was making me so tired. I was so exhausted.  You know, there was a couple times where I fell asleep at the wheel.  And luckily I woke up before I even hit the ditch. You know, it – it’s hard.”</a:t>
            </a:r>
          </a:p>
        </p:txBody>
      </p:sp>
    </p:spTree>
    <p:extLst>
      <p:ext uri="{BB962C8B-B14F-4D97-AF65-F5344CB8AC3E}">
        <p14:creationId xmlns:p14="http://schemas.microsoft.com/office/powerpoint/2010/main" val="10879317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4E3B7-ED4D-B0E0-BDF5-2C4CEB2088EB}"/>
              </a:ext>
            </a:extLst>
          </p:cNvPr>
          <p:cNvSpPr>
            <a:spLocks noGrp="1"/>
          </p:cNvSpPr>
          <p:nvPr>
            <p:ph type="body" sz="quarter" idx="14"/>
          </p:nvPr>
        </p:nvSpPr>
        <p:spPr>
          <a:xfrm>
            <a:off x="592184" y="1219200"/>
            <a:ext cx="6553200" cy="609600"/>
          </a:xfrm>
        </p:spPr>
        <p:txBody>
          <a:bodyPr/>
          <a:lstStyle/>
          <a:p>
            <a:r>
              <a:rPr lang="en-US" sz="2800" dirty="0">
                <a:latin typeface="Arial" panose="020B0604020202020204" pitchFamily="34" charset="0"/>
                <a:cs typeface="Arial" panose="020B0604020202020204" pitchFamily="34" charset="0"/>
              </a:rPr>
              <a:t>Theme 3: Motherhood as a motivator</a:t>
            </a:r>
          </a:p>
          <a:p>
            <a:endParaRPr lang="en-US" sz="28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E84A9E13-D584-4FBD-D50B-12FEACF3FFC7}"/>
              </a:ext>
            </a:extLst>
          </p:cNvPr>
          <p:cNvSpPr>
            <a:spLocks noGrp="1"/>
          </p:cNvSpPr>
          <p:nvPr>
            <p:ph type="body" sz="quarter" idx="15"/>
          </p:nvPr>
        </p:nvSpPr>
        <p:spPr>
          <a:xfrm>
            <a:off x="592184" y="2103120"/>
            <a:ext cx="7942216" cy="4419600"/>
          </a:xfrm>
        </p:spPr>
        <p:txBody>
          <a:bodyPr>
            <a:normAutofit/>
          </a:bodyPr>
          <a:lstStyle/>
          <a:p>
            <a:pPr>
              <a:spcBef>
                <a:spcPts val="0"/>
              </a:spcBef>
              <a:spcAft>
                <a:spcPts val="1200"/>
              </a:spcAft>
            </a:pPr>
            <a:r>
              <a:rPr lang="en-US" dirty="0">
                <a:solidFill>
                  <a:schemeClr val="tx1"/>
                </a:solidFill>
                <a:latin typeface="Arial" panose="020B0604020202020204" pitchFamily="34" charset="0"/>
                <a:cs typeface="Arial" panose="020B0604020202020204" pitchFamily="34" charset="0"/>
              </a:rPr>
              <a:t>A facilitator to treatment engagement was a sense of internal motivation that participants attributed to pregnancy or caring for a newborn</a:t>
            </a: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endParaRPr lang="en-US" dirty="0">
              <a:solidFill>
                <a:schemeClr val="tx1"/>
              </a:solidFill>
              <a:latin typeface="Arial" panose="020B0604020202020204" pitchFamily="34" charset="0"/>
              <a:cs typeface="Arial" panose="020B0604020202020204" pitchFamily="34" charset="0"/>
            </a:endParaRPr>
          </a:p>
          <a:p>
            <a:pPr>
              <a:spcBef>
                <a:spcPts val="0"/>
              </a:spcBef>
              <a:spcAft>
                <a:spcPts val="1200"/>
              </a:spcAft>
            </a:pPr>
            <a:r>
              <a:rPr lang="en-US" i="1" dirty="0">
                <a:solidFill>
                  <a:schemeClr val="tx1"/>
                </a:solidFill>
                <a:latin typeface="Arial" panose="020B0604020202020204" pitchFamily="34" charset="0"/>
                <a:cs typeface="Arial" panose="020B0604020202020204" pitchFamily="34" charset="0"/>
              </a:rPr>
              <a:t>“I don’t think I would be as successful as I am without having a newborn. I thank my lucky stars that I’m a mom of a newborn. Only because if I didn’t have that responsibility, I don’t think I would be where I am today.”</a:t>
            </a: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3043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theme/theme1.xml><?xml version="1.0" encoding="utf-8"?>
<a:theme xmlns:a="http://schemas.openxmlformats.org/drawingml/2006/main" name="WSU CON">
  <a:themeElements>
    <a:clrScheme name="Custom 2">
      <a:dk1>
        <a:sysClr val="windowText" lastClr="000000"/>
      </a:dk1>
      <a:lt1>
        <a:srgbClr val="FFFFFE"/>
      </a:lt1>
      <a:dk2>
        <a:srgbClr val="BB0034"/>
      </a:dk2>
      <a:lt2>
        <a:srgbClr val="FDFEFD"/>
      </a:lt2>
      <a:accent1>
        <a:srgbClr val="47999F"/>
      </a:accent1>
      <a:accent2>
        <a:srgbClr val="D69224"/>
      </a:accent2>
      <a:accent3>
        <a:srgbClr val="A6AAAA"/>
      </a:accent3>
      <a:accent4>
        <a:srgbClr val="CAB142"/>
      </a:accent4>
      <a:accent5>
        <a:srgbClr val="487D7B"/>
      </a:accent5>
      <a:accent6>
        <a:srgbClr val="E5B055"/>
      </a:accent6>
      <a:hlink>
        <a:srgbClr val="009694"/>
      </a:hlink>
      <a:folHlink>
        <a:srgbClr val="CA062C"/>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EDF71F3-94BA-4945-AD91-A541921C02F9}" vid="{EF3FA8AF-5A73-6844-B64E-6ABE055D5CAD}"/>
    </a:ext>
  </a:extLst>
</a:theme>
</file>

<file path=ppt/theme/theme2.xml><?xml version="1.0" encoding="utf-8"?>
<a:theme xmlns:a="http://schemas.openxmlformats.org/drawingml/2006/main" name="1_WSU CON">
  <a:themeElements>
    <a:clrScheme name="Custom 2">
      <a:dk1>
        <a:sysClr val="windowText" lastClr="000000"/>
      </a:dk1>
      <a:lt1>
        <a:srgbClr val="FFFFFE"/>
      </a:lt1>
      <a:dk2>
        <a:srgbClr val="BB0034"/>
      </a:dk2>
      <a:lt2>
        <a:srgbClr val="FDFEFD"/>
      </a:lt2>
      <a:accent1>
        <a:srgbClr val="47999F"/>
      </a:accent1>
      <a:accent2>
        <a:srgbClr val="D69224"/>
      </a:accent2>
      <a:accent3>
        <a:srgbClr val="A6AAAA"/>
      </a:accent3>
      <a:accent4>
        <a:srgbClr val="CAB142"/>
      </a:accent4>
      <a:accent5>
        <a:srgbClr val="487D7B"/>
      </a:accent5>
      <a:accent6>
        <a:srgbClr val="E5B055"/>
      </a:accent6>
      <a:hlink>
        <a:srgbClr val="009694"/>
      </a:hlink>
      <a:folHlink>
        <a:srgbClr val="CA062C"/>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EDF71F3-94BA-4945-AD91-A541921C02F9}" vid="{EF3FA8AF-5A73-6844-B64E-6ABE055D5CA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9D1C3ECD58564AA0A2EAD2A3014BC2" ma:contentTypeVersion="14" ma:contentTypeDescription="Create a new document." ma:contentTypeScope="" ma:versionID="f0e69cd5b4af032443fed59c4ace1180">
  <xsd:schema xmlns:xsd="http://www.w3.org/2001/XMLSchema" xmlns:xs="http://www.w3.org/2001/XMLSchema" xmlns:p="http://schemas.microsoft.com/office/2006/metadata/properties" xmlns:ns2="4828cf04-8210-48de-a3de-fea9a9c0d26c" xmlns:ns3="ebed5401-303b-4b6e-865d-758804438080" targetNamespace="http://schemas.microsoft.com/office/2006/metadata/properties" ma:root="true" ma:fieldsID="3f7a8321c74c8919d267302a67223ba0" ns2:_="" ns3:_="">
    <xsd:import namespace="4828cf04-8210-48de-a3de-fea9a9c0d26c"/>
    <xsd:import namespace="ebed5401-303b-4b6e-865d-7588044380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28cf04-8210-48de-a3de-fea9a9c0d2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1da502c-7e40-4002-9fa7-8e5645d13f8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ed5401-303b-4b6e-865d-75880443808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182c1e0-7660-41d7-9c29-cd28e20208ae}" ma:internalName="TaxCatchAll" ma:showField="CatchAllData" ma:web="ebed5401-303b-4b6e-865d-75880443808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bed5401-303b-4b6e-865d-758804438080" xsi:nil="true"/>
    <lcf76f155ced4ddcb4097134ff3c332f xmlns="4828cf04-8210-48de-a3de-fea9a9c0d2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35BB299-85F5-49C4-96E7-CD10F94447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28cf04-8210-48de-a3de-fea9a9c0d26c"/>
    <ds:schemaRef ds:uri="ebed5401-303b-4b6e-865d-7588044380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744C28-F378-43AD-AC5D-40F4F8573C78}">
  <ds:schemaRefs>
    <ds:schemaRef ds:uri="http://schemas.microsoft.com/sharepoint/v3/contenttype/forms"/>
  </ds:schemaRefs>
</ds:datastoreItem>
</file>

<file path=customXml/itemProps3.xml><?xml version="1.0" encoding="utf-8"?>
<ds:datastoreItem xmlns:ds="http://schemas.openxmlformats.org/officeDocument/2006/customXml" ds:itemID="{773C29F0-04C7-4396-ABA4-64B84B3F88A6}">
  <ds:schemaRefs>
    <ds:schemaRef ds:uri="http://schemas.microsoft.com/office/2006/metadata/properties"/>
    <ds:schemaRef ds:uri="ebed5401-303b-4b6e-865d-758804438080"/>
    <ds:schemaRef ds:uri="http://www.w3.org/XML/1998/namespace"/>
    <ds:schemaRef ds:uri="http://purl.org/dc/elements/1.1/"/>
    <ds:schemaRef ds:uri="http://schemas.microsoft.com/office/2006/documentManagement/types"/>
    <ds:schemaRef ds:uri="http://purl.org/dc/terms/"/>
    <ds:schemaRef ds:uri="4828cf04-8210-48de-a3de-fea9a9c0d26c"/>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1480</TotalTime>
  <Words>3297</Words>
  <Application>Microsoft Office PowerPoint</Application>
  <PresentationFormat>On-screen Show (4:3)</PresentationFormat>
  <Paragraphs>350</Paragraphs>
  <Slides>34</Slides>
  <Notes>25</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34</vt:i4>
      </vt:variant>
    </vt:vector>
  </HeadingPairs>
  <TitlesOfParts>
    <vt:vector size="57" baseType="lpstr">
      <vt:lpstr>MS PGothic</vt:lpstr>
      <vt:lpstr>Arial</vt:lpstr>
      <vt:lpstr>Arial Nova</vt:lpstr>
      <vt:lpstr>Arial,Sans-Serif</vt:lpstr>
      <vt:lpstr>Arial-BoldMT</vt:lpstr>
      <vt:lpstr>Bradley Hand ITC</vt:lpstr>
      <vt:lpstr>Calibri</vt:lpstr>
      <vt:lpstr>Calibri Light</vt:lpstr>
      <vt:lpstr>Century Gothic</vt:lpstr>
      <vt:lpstr>Corbel</vt:lpstr>
      <vt:lpstr>Guardian TextSans Web</vt:lpstr>
      <vt:lpstr>Helvetica</vt:lpstr>
      <vt:lpstr>Helvetica Light</vt:lpstr>
      <vt:lpstr>Lucida Grande</vt:lpstr>
      <vt:lpstr>Proxima Nova Cond Black</vt:lpstr>
      <vt:lpstr>Proxima Nova Cond Extrabold</vt:lpstr>
      <vt:lpstr>Proxima Nova Cond Light</vt:lpstr>
      <vt:lpstr>Proxima Nova Cond Medium</vt:lpstr>
      <vt:lpstr>Proxima Nova Cond Semibold</vt:lpstr>
      <vt:lpstr>Times New Roman</vt:lpstr>
      <vt:lpstr>Wingdings</vt:lpstr>
      <vt:lpstr>WSU CON</vt:lpstr>
      <vt:lpstr>1_WSU CON</vt:lpstr>
      <vt:lpstr>PowerPoint Presentation</vt:lpstr>
      <vt:lpstr>Perinatal Opioid Use Disorder and Neonatal Abstinence Syndrome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lpstr> WSUHS Interprofessional Education Efforts: Opioid Management and Treatment</vt:lpstr>
      <vt:lpstr>~$4M Grant funding has supported WSU IPE over the past 7 years</vt:lpstr>
      <vt:lpstr>Student initiative</vt:lpstr>
      <vt:lpstr>~3055 RESPECT Learners so far</vt:lpstr>
      <vt:lpstr>Clinician Initiatives</vt:lpstr>
      <vt:lpstr>Wellbeing Initiatives</vt:lpstr>
      <vt:lpstr>PowerPoint Presentation</vt:lpstr>
      <vt:lpstr>Pain and Substance Use: Addressing the conundrum </vt:lpstr>
      <vt:lpstr>Pain promotes and reinforces substance use</vt:lpstr>
      <vt:lpstr> </vt:lpstr>
      <vt:lpstr>PowerPoint Presentation</vt:lpstr>
      <vt:lpstr>Study 1: The COMFORT Study</vt:lpstr>
      <vt:lpstr>Study 1: The COMFORT Study</vt:lpstr>
      <vt:lpstr>Study 2: Equalizing Access to Non-opioid Strategies with Community-embedded Online Pain Management Tools </vt:lpstr>
      <vt:lpstr>Study 2: Equalizing Access to Non-opioid Strategies with Community-embedded Online Pain Management Tools </vt:lpstr>
      <vt:lpstr>Majority (60%) were dissatisfied (44%) or very dissatisfied (16%) with available pain management options </vt:lpstr>
      <vt:lpstr>  Beth Darnall, PhD  Director of Pain Relief Innovations Lab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Cannabis use by pregnant and parenting women</dc:title>
  <dc:creator>Celestina</dc:creator>
  <cp:lastModifiedBy>Stauffer, Patricia Ann</cp:lastModifiedBy>
  <cp:revision>143</cp:revision>
  <dcterms:created xsi:type="dcterms:W3CDTF">2020-09-23T18:11:41Z</dcterms:created>
  <dcterms:modified xsi:type="dcterms:W3CDTF">2023-08-10T17:16:23Z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0x010100339D1C3ECD58564AA0A2EAD2A3014BC2</vt:lpwstr>
  </property>
  <property fmtid="{D5CDD505-2E9C-101B-9397-08002B2CF9AE}" pid="3" name="MediaServiceImageTags">
    <vt:lpwstr/>
  </property>
</Properties>
</file>